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6" r:id="rId1"/>
  </p:sldMasterIdLst>
  <p:notesMasterIdLst>
    <p:notesMasterId r:id="rId21"/>
  </p:notesMasterIdLst>
  <p:handoutMasterIdLst>
    <p:handoutMasterId r:id="rId22"/>
  </p:handoutMasterIdLst>
  <p:sldIdLst>
    <p:sldId id="382" r:id="rId2"/>
    <p:sldId id="417" r:id="rId3"/>
    <p:sldId id="277" r:id="rId4"/>
    <p:sldId id="421" r:id="rId5"/>
    <p:sldId id="425" r:id="rId6"/>
    <p:sldId id="453" r:id="rId7"/>
    <p:sldId id="423" r:id="rId8"/>
    <p:sldId id="462" r:id="rId9"/>
    <p:sldId id="456" r:id="rId10"/>
    <p:sldId id="455" r:id="rId11"/>
    <p:sldId id="454" r:id="rId12"/>
    <p:sldId id="457" r:id="rId13"/>
    <p:sldId id="458" r:id="rId14"/>
    <p:sldId id="459" r:id="rId15"/>
    <p:sldId id="432" r:id="rId16"/>
    <p:sldId id="428" r:id="rId17"/>
    <p:sldId id="460" r:id="rId18"/>
    <p:sldId id="461" r:id="rId19"/>
    <p:sldId id="397" r:id="rId2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A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301B821-A1FF-4177-AEE7-76D212191A09}">
  <a:tblStyle styleId="{B301B821-A1FF-4177-AEE7-76D212191A09}" styleName="Medium Style 9">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2H>
      <a:tcStyle>
        <a:tcBdr/>
      </a:tcStyle>
    </a:band2H>
    <a:band1V>
      <a:tcStyle>
        <a:tcBdr/>
        <a:fill>
          <a:solidFill>
            <a:schemeClr val="accent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1"/>
          </a:solidFill>
        </a:fill>
      </a:tcStyle>
    </a:firstRow>
    <a:neCell>
      <a:tcStyle>
        <a:tcBdr/>
      </a:tcStyle>
    </a:neCell>
    <a:nwCell>
      <a:tcStyle>
        <a:tcBdr/>
      </a:tcStyle>
    </a:nwCell>
  </a:tblStyle>
  <a:tblStyle styleId="{9DCAF9ED-07DC-4A11-8D7F-57B35C25682E}" styleName="Medium Style 10">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2H>
      <a:tcStyle>
        <a:tcBdr/>
      </a:tcStyle>
    </a:band2H>
    <a:band1V>
      <a:tcStyle>
        <a:tcBdr/>
        <a:fill>
          <a:solidFill>
            <a:schemeClr val="accent2">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2"/>
          </a:solidFill>
        </a:fill>
      </a:tcStyle>
    </a:firstRow>
    <a:neCell>
      <a:tcStyle>
        <a:tcBdr/>
      </a:tcStyle>
    </a:neCell>
    <a:nwCell>
      <a:tcStyle>
        <a:tcBdr/>
      </a:tcStyle>
    </a:nwCell>
  </a:tblStyle>
  <a:tblStyle styleId="{793D81CF-94F2-401A-BA57-92F5A7B2D0C5}" styleName="Medium Style 8">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2H>
      <a:tcStyle>
        <a:tcBdr/>
      </a:tcStyle>
    </a:band2H>
    <a:band1V>
      <a:tcStyle>
        <a:tcBdr/>
        <a:fill>
          <a:solidFill>
            <a:schemeClr val="dk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dk1"/>
          </a:solidFill>
        </a:fill>
      </a:tcStyle>
    </a:firstRow>
    <a:neCell>
      <a:tcStyle>
        <a:tcBdr/>
      </a:tcStyle>
    </a:neCell>
    <a:nwCell>
      <a:tcStyle>
        <a:tcBdr/>
      </a:tcStyle>
    </a:nwCell>
  </a:tblStyle>
  <a:tblStyle styleId="{5FD0F851-EC5A-4D38-B0AD-8093EC10F338}" styleName="Light Style 6">
    <a:wholeTbl>
      <a:tcTxStyle>
        <a:fontRef idx="minor">
          <a:scrgbClr r="0" g="0" b="0"/>
        </a:fontRef>
        <a:schemeClr val="accent5"/>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seCell>
      <a:tcStyle>
        <a:tcBdr/>
      </a:tcStyle>
    </a:seCell>
    <a:swCell>
      <a:tcStyle>
        <a:tcBdr/>
      </a:tcStyle>
    </a:swCell>
    <a:firstRow>
      <a:tcTxStyle b="on"/>
      <a:tcStyle>
        <a:tcBdr>
          <a:bottom>
            <a:ln w="12700" cmpd="sng">
              <a:solidFill>
                <a:schemeClr val="accent5"/>
              </a:solidFill>
            </a:ln>
          </a:bottom>
        </a:tcBdr>
        <a:fill>
          <a:noFill/>
        </a:fill>
      </a:tcStyle>
    </a:firstRow>
    <a:neCell>
      <a:tcStyle>
        <a:tcBdr/>
      </a:tcStyle>
    </a:neCell>
    <a:nwCell>
      <a:tcStyle>
        <a:tcBdr/>
      </a:tcStyle>
    </a:nwCell>
  </a:tblStyle>
  <a:tblStyle styleId="{1FECB4D8-DB02-4DC6-A0A2-4F2EBAE1DC90}" styleName="Medium Style 11">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2H>
      <a:tcStyle>
        <a:tcBdr/>
      </a:tcStyle>
    </a:band2H>
    <a:band1V>
      <a:tcStyle>
        <a:tcBdr/>
        <a:fill>
          <a:solidFill>
            <a:schemeClr val="accent3">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3"/>
          </a:solidFill>
        </a:fill>
      </a:tcStyle>
    </a:firstRow>
    <a:neCell>
      <a:tcStyle>
        <a:tcBdr/>
      </a:tcStyle>
    </a:neCell>
    <a:nwCell>
      <a:tcStyle>
        <a:tcBdr/>
      </a:tcStyle>
    </a:nwCell>
  </a:tblStyle>
  <a:tblStyle styleId="{3B4B98B0-60AC-42C2-AFA5-B58CD77FA1E5}" styleName="Light Style 2">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seCell>
      <a:tcStyle>
        <a:tcBdr/>
      </a:tcStyle>
    </a:seCell>
    <a:swCell>
      <a:tcStyle>
        <a:tcBdr/>
      </a:tcStyle>
    </a:swCell>
    <a:firstRow>
      <a:tcTxStyle b="on"/>
      <a:tcStyle>
        <a:tcBdr>
          <a:bottom>
            <a:ln w="12700" cmpd="sng">
              <a:solidFill>
                <a:schemeClr val="accent1"/>
              </a:solidFill>
            </a:ln>
          </a:bottom>
        </a:tcBdr>
        <a:fill>
          <a:noFill/>
        </a:fill>
      </a:tcStyle>
    </a:firstRow>
    <a:neCell>
      <a:tcStyle>
        <a:tcBdr/>
      </a:tcStyle>
    </a:neCell>
    <a:nwCell>
      <a:tcStyle>
        <a:tcBdr/>
      </a:tcStyle>
    </a:nwCell>
  </a:tblStyle>
  <a:tblStyle styleId="{0E3FDE45-AF77-4B5C-9715-49D594BDF05E}" styleName="Light Style 3">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seCell>
      <a:tcStyle>
        <a:tcBdr/>
      </a:tcStyle>
    </a:seCell>
    <a:swCell>
      <a:tcStyle>
        <a:tcBdr/>
      </a:tcStyle>
    </a:swCell>
    <a:firstRow>
      <a:tcTxStyle b="on"/>
      <a:tcStyle>
        <a:tcBdr>
          <a:bottom>
            <a:ln w="12700" cmpd="sng">
              <a:solidFill>
                <a:schemeClr val="accent2"/>
              </a:solidFill>
            </a:ln>
          </a:bottom>
        </a:tcBdr>
        <a:fill>
          <a:noFill/>
        </a:fill>
      </a:tcStyle>
    </a:firstRow>
    <a:neCell>
      <a:tcStyle>
        <a:tcBdr/>
      </a:tcStyle>
    </a:neCell>
    <a:nwCell>
      <a:tcStyle>
        <a:tcBdr/>
      </a:tcStyle>
    </a:nwCel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8016" autoAdjust="0"/>
  </p:normalViewPr>
  <p:slideViewPr>
    <p:cSldViewPr>
      <p:cViewPr varScale="1">
        <p:scale>
          <a:sx n="99" d="100"/>
          <a:sy n="99" d="100"/>
        </p:scale>
        <p:origin x="1902" y="30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3037840" cy="464820"/>
          </a:xfrm>
          <a:prstGeom prst="rect">
            <a:avLst/>
          </a:prstGeom>
        </p:spPr>
        <p:txBody>
          <a:bodyPr vert="horz" wrap="square" lIns="93177" tIns="46589" rIns="93177" bIns="46589" numCol="1" anchor="t" anchorCtr="0" compatLnSpc="1">
            <a:prstTxWarp prst="textNoShape">
              <a:avLst/>
            </a:prstTxWarp>
          </a:bodyPr>
          <a:lstStyle>
            <a:lvl1pPr eaLnBrk="1" hangingPunct="1">
              <a:defRPr>
                <a:latin typeface="Calibri" panose="020F0502020204030204" pitchFamily="34" charset="0"/>
              </a:defRPr>
            </a:lvl1pPr>
          </a:lstStyle>
          <a:p>
            <a:endParaRPr lang="en-US" altLang="en-US"/>
          </a:p>
        </p:txBody>
      </p:sp>
      <p:sp>
        <p:nvSpPr>
          <p:cNvPr id="3" name="Rectangle 3"/>
          <p:cNvSpPr>
            <a:spLocks noGrp="1"/>
          </p:cNvSpPr>
          <p:nvPr>
            <p:ph type="dt" sz="quarter"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eaLnBrk="1" hangingPunct="1">
              <a:defRPr>
                <a:latin typeface="Calibri" panose="020F0502020204030204" pitchFamily="34" charset="0"/>
              </a:defRPr>
            </a:lvl1pPr>
          </a:lstStyle>
          <a:p>
            <a:fld id="{40B9F46D-993E-4AB4-961F-5FB998255A53}" type="datetimeFigureOut">
              <a:rPr lang="en-US" altLang="en-US"/>
              <a:pPr/>
              <a:t>1/22/2026</a:t>
            </a:fld>
            <a:endParaRPr lang="en-US" altLang="en-US"/>
          </a:p>
        </p:txBody>
      </p:sp>
      <p:sp>
        <p:nvSpPr>
          <p:cNvPr id="4" name="Rectangle 4"/>
          <p:cNvSpPr>
            <a:spLocks noGrp="1"/>
          </p:cNvSpPr>
          <p:nvPr>
            <p:ph type="ftr" sz="quarter" idx="2"/>
          </p:nvPr>
        </p:nvSpPr>
        <p:spPr>
          <a:xfrm>
            <a:off x="0" y="8829967"/>
            <a:ext cx="3037840" cy="464820"/>
          </a:xfrm>
          <a:prstGeom prst="rect">
            <a:avLst/>
          </a:prstGeom>
        </p:spPr>
        <p:txBody>
          <a:bodyPr vert="horz" wrap="square" lIns="93177" tIns="46589" rIns="93177" bIns="46589" numCol="1" anchor="t" anchorCtr="0" compatLnSpc="1">
            <a:prstTxWarp prst="textNoShape">
              <a:avLst/>
            </a:prstTxWarp>
          </a:bodyPr>
          <a:lstStyle>
            <a:lvl1pPr eaLnBrk="1" hangingPunct="1">
              <a:defRPr>
                <a:latin typeface="Calibri" panose="020F0502020204030204" pitchFamily="34" charset="0"/>
              </a:defRPr>
            </a:lvl1pPr>
          </a:lstStyle>
          <a:p>
            <a:endParaRPr lang="en-US" altLang="en-US"/>
          </a:p>
        </p:txBody>
      </p:sp>
      <p:sp>
        <p:nvSpPr>
          <p:cNvPr id="5" name="Rectangle 5"/>
          <p:cNvSpPr>
            <a:spLocks noGrp="1"/>
          </p:cNvSpPr>
          <p:nvPr>
            <p:ph type="sldNum" sz="quarter" idx="3"/>
          </p:nvPr>
        </p:nvSpPr>
        <p:spPr>
          <a:xfrm>
            <a:off x="3970938" y="8829967"/>
            <a:ext cx="3037840" cy="464820"/>
          </a:xfrm>
          <a:prstGeom prst="rect">
            <a:avLst/>
          </a:prstGeom>
        </p:spPr>
        <p:txBody>
          <a:bodyPr vert="horz" wrap="square" lIns="93177" tIns="46589" rIns="93177" bIns="46589" numCol="1" anchor="t" anchorCtr="0" compatLnSpc="1">
            <a:prstTxWarp prst="textNoShape">
              <a:avLst/>
            </a:prstTxWarp>
          </a:bodyPr>
          <a:lstStyle>
            <a:lvl1pPr eaLnBrk="1" hangingPunct="1">
              <a:defRPr>
                <a:latin typeface="Calibri" panose="020F0502020204030204" pitchFamily="34" charset="0"/>
              </a:defRPr>
            </a:lvl1pPr>
          </a:lstStyle>
          <a:p>
            <a:fld id="{14AE1CEA-95BC-4C60-B756-09EEF301E31A}" type="slidenum">
              <a:rPr lang="en-US" altLang="en-US"/>
              <a:pPr/>
              <a:t>‹#›</a:t>
            </a:fld>
            <a:endParaRPr lang="en-US" altLang="en-US"/>
          </a:p>
        </p:txBody>
      </p:sp>
    </p:spTree>
    <p:extLst>
      <p:ext uri="{BB962C8B-B14F-4D97-AF65-F5344CB8AC3E}">
        <p14:creationId xmlns:p14="http://schemas.microsoft.com/office/powerpoint/2010/main" val="42209564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3037840" cy="464820"/>
          </a:xfrm>
          <a:prstGeom prst="rect">
            <a:avLst/>
          </a:prstGeom>
        </p:spPr>
        <p:txBody>
          <a:bodyPr vert="horz" wrap="square" lIns="93177" tIns="46589" rIns="93177" bIns="46589" numCol="1" anchor="t" anchorCtr="0" compatLnSpc="1">
            <a:prstTxWarp prst="textNoShape">
              <a:avLst/>
            </a:prstTxWarp>
          </a:bodyPr>
          <a:lstStyle>
            <a:lvl1pPr eaLnBrk="1" hangingPunct="1">
              <a:defRPr>
                <a:latin typeface="Calibri" panose="020F0502020204030204" pitchFamily="34" charset="0"/>
              </a:defRPr>
            </a:lvl1pPr>
          </a:lstStyle>
          <a:p>
            <a:endParaRPr lang="en-US" altLang="en-US"/>
          </a:p>
        </p:txBody>
      </p:sp>
      <p:sp>
        <p:nvSpPr>
          <p:cNvPr id="3" name="Rectangle 3"/>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eaLnBrk="1" hangingPunct="1">
              <a:defRPr>
                <a:latin typeface="Calibri" panose="020F0502020204030204" pitchFamily="34" charset="0"/>
              </a:defRPr>
            </a:lvl1pPr>
          </a:lstStyle>
          <a:p>
            <a:fld id="{4938E4E3-B9E3-49E6-BF8F-2B7DD4D17BBA}" type="datetimeFigureOut">
              <a:rPr lang="en-US" altLang="en-US"/>
              <a:pPr/>
              <a:t>1/22/2026</a:t>
            </a:fld>
            <a:endParaRPr lang="en-US" altLang="en-US"/>
          </a:p>
        </p:txBody>
      </p:sp>
      <p:sp>
        <p:nvSpPr>
          <p:cNvPr id="4" name="Rectangle 4"/>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anchor="ctr"/>
          <a:lstStyle/>
          <a:p>
            <a:pPr lvl="0"/>
            <a:endParaRPr lang="en-US" noProof="0"/>
          </a:p>
        </p:txBody>
      </p:sp>
      <p:sp>
        <p:nvSpPr>
          <p:cNvPr id="5" name="Rectangle 5"/>
          <p:cNvSpPr>
            <a:spLocks noGrp="1"/>
          </p:cNvSpPr>
          <p:nvPr>
            <p:ph type="body" sz="quarter" idx="3"/>
          </p:nvPr>
        </p:nvSpPr>
        <p:spPr>
          <a:xfrm>
            <a:off x="701040" y="4415790"/>
            <a:ext cx="5608320" cy="4183380"/>
          </a:xfrm>
          <a:prstGeom prst="rect">
            <a:avLst/>
          </a:prstGeom>
        </p:spPr>
        <p:txBody>
          <a:bodyPr vert="horz" lIns="93177" tIns="46589" rIns="93177" bIns="46589">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Rectangle 6"/>
          <p:cNvSpPr>
            <a:spLocks noGrp="1"/>
          </p:cNvSpPr>
          <p:nvPr>
            <p:ph type="ftr" sz="quarter" idx="4"/>
          </p:nvPr>
        </p:nvSpPr>
        <p:spPr>
          <a:xfrm>
            <a:off x="0" y="8829967"/>
            <a:ext cx="3037840" cy="464820"/>
          </a:xfrm>
          <a:prstGeom prst="rect">
            <a:avLst/>
          </a:prstGeom>
        </p:spPr>
        <p:txBody>
          <a:bodyPr vert="horz" wrap="square" lIns="93177" tIns="46589" rIns="93177" bIns="46589" numCol="1" anchor="t" anchorCtr="0" compatLnSpc="1">
            <a:prstTxWarp prst="textNoShape">
              <a:avLst/>
            </a:prstTxWarp>
          </a:bodyPr>
          <a:lstStyle>
            <a:lvl1pPr eaLnBrk="1" hangingPunct="1">
              <a:defRPr>
                <a:latin typeface="Calibri" panose="020F0502020204030204" pitchFamily="34" charset="0"/>
              </a:defRPr>
            </a:lvl1pPr>
          </a:lstStyle>
          <a:p>
            <a:endParaRPr lang="en-US" altLang="en-US"/>
          </a:p>
        </p:txBody>
      </p:sp>
      <p:sp>
        <p:nvSpPr>
          <p:cNvPr id="7" name="Rectangle 7"/>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t" anchorCtr="0" compatLnSpc="1">
            <a:prstTxWarp prst="textNoShape">
              <a:avLst/>
            </a:prstTxWarp>
          </a:bodyPr>
          <a:lstStyle>
            <a:lvl1pPr eaLnBrk="1" hangingPunct="1">
              <a:defRPr>
                <a:latin typeface="Calibri" panose="020F0502020204030204" pitchFamily="34" charset="0"/>
              </a:defRPr>
            </a:lvl1pPr>
          </a:lstStyle>
          <a:p>
            <a:fld id="{816FCA2C-98DE-4E78-AF05-70DBEE975985}" type="slidenum">
              <a:rPr lang="en-US" altLang="en-US"/>
              <a:pPr/>
              <a:t>‹#›</a:t>
            </a:fld>
            <a:endParaRPr lang="en-US" altLang="en-US"/>
          </a:p>
        </p:txBody>
      </p:sp>
    </p:spTree>
    <p:extLst>
      <p:ext uri="{BB962C8B-B14F-4D97-AF65-F5344CB8AC3E}">
        <p14:creationId xmlns:p14="http://schemas.microsoft.com/office/powerpoint/2010/main" val="202005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870050-70A8-474C-BA9D-7822324D550A}" type="slidenum">
              <a:rPr lang="en-US" smtClean="0"/>
              <a:t>3</a:t>
            </a:fld>
            <a:endParaRPr lang="en-US"/>
          </a:p>
        </p:txBody>
      </p:sp>
    </p:spTree>
    <p:extLst>
      <p:ext uri="{BB962C8B-B14F-4D97-AF65-F5344CB8AC3E}">
        <p14:creationId xmlns:p14="http://schemas.microsoft.com/office/powerpoint/2010/main" val="10729776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524000"/>
            <a:ext cx="8458201" cy="3954872"/>
          </a:xfrm>
          <a:prstGeom prst="rect">
            <a:avLst/>
          </a:prstGeom>
        </p:spPr>
      </p:pic>
      <p:sp>
        <p:nvSpPr>
          <p:cNvPr id="4" name="TextBox 3"/>
          <p:cNvSpPr txBox="1">
            <a:spLocks noChangeArrowheads="1"/>
          </p:cNvSpPr>
          <p:nvPr userDrawn="1"/>
        </p:nvSpPr>
        <p:spPr bwMode="auto">
          <a:xfrm>
            <a:off x="5562600" y="5867400"/>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 name="Subtitle 2"/>
          <p:cNvSpPr>
            <a:spLocks noGrp="1"/>
          </p:cNvSpPr>
          <p:nvPr>
            <p:ph type="subTitle" idx="1"/>
          </p:nvPr>
        </p:nvSpPr>
        <p:spPr>
          <a:xfrm>
            <a:off x="206339" y="5703888"/>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fld id="{ECFB4D4D-AE5A-4C23-ACA4-B8D7EF78F644}" type="datetime1">
              <a:rPr lang="en-US" altLang="en-US" smtClean="0"/>
              <a:t>1/22/2026</a:t>
            </a:fld>
            <a:endParaRPr lang="en-US" altLang="en-US" sz="1000">
              <a:solidFill>
                <a:srgbClr val="A0A0A0"/>
              </a:solidFill>
            </a:endParaRPr>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32030DFE-F823-49E2-B07C-3FB7AFFE4DD2}" type="slidenum">
              <a:rPr lang="en-US" altLang="en-US"/>
              <a:pPr/>
              <a:t>‹#›</a:t>
            </a:fld>
            <a:endParaRPr lang="en-US" altLang="en-US"/>
          </a:p>
        </p:txBody>
      </p:sp>
      <p:pic>
        <p:nvPicPr>
          <p:cNvPr id="8" name="Picture 2" descr="New_DOE_Logo_Color_800x200.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200" y="114300"/>
            <a:ext cx="3361019"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6831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90800" y="5495278"/>
            <a:ext cx="5483352" cy="594626"/>
          </a:xfrm>
        </p:spPr>
        <p:txBody>
          <a:bodyPr anchor="b"/>
          <a:lstStyle>
            <a:lvl1pPr algn="l">
              <a:defRPr sz="2200" b="1">
                <a:ln>
                  <a:noFill/>
                </a:ln>
                <a:solidFill>
                  <a:schemeClr val="tx2"/>
                </a:solidFill>
              </a:defRPr>
            </a:lvl1pPr>
          </a:lstStyle>
          <a:p>
            <a:r>
              <a:rPr lang="en-US" dirty="0"/>
              <a:t>Click to edit Master title style</a:t>
            </a:r>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2590800" y="6096000"/>
            <a:ext cx="5483352" cy="612648"/>
          </a:xfrm>
        </p:spPr>
        <p:txBody>
          <a:bodyPr>
            <a:normAutofit/>
          </a:bodyPr>
          <a:lstStyle>
            <a:lvl1pPr marL="0" indent="0" algn="l">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BF741806-C69F-48A9-98FD-086DA86D672A}" type="slidenum">
              <a:rPr lang="en-US" altLang="en-US"/>
              <a:pPr/>
              <a:t>‹#›</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Date Placeholder 3"/>
          <p:cNvSpPr>
            <a:spLocks noGrp="1"/>
          </p:cNvSpPr>
          <p:nvPr>
            <p:ph type="dt" sz="half" idx="12"/>
          </p:nvPr>
        </p:nvSpPr>
        <p:spPr/>
        <p:txBody>
          <a:bodyPr/>
          <a:lstStyle>
            <a:lvl1pPr>
              <a:defRPr/>
            </a:lvl1pPr>
          </a:lstStyle>
          <a:p>
            <a:fld id="{E7E157C5-ADD0-4ED2-BE9D-0C1B504EAEDF}" type="datetime1">
              <a:rPr lang="en-US" altLang="en-US" smtClean="0"/>
              <a:t>1/22/2026</a:t>
            </a:fld>
            <a:endParaRPr lang="en-US" altLang="en-US" sz="1000">
              <a:solidFill>
                <a:srgbClr val="A0A0A0"/>
              </a:solidFill>
            </a:endParaRPr>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2814296"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862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ln/>
        </p:spPr>
        <p:txBody>
          <a:bodyPr/>
          <a:lstStyle>
            <a:lvl1pPr>
              <a:defRPr/>
            </a:lvl1pPr>
          </a:lstStyle>
          <a:p>
            <a:fld id="{1340BAF1-4807-4423-9944-9E1A0B21CB3C}" type="slidenum">
              <a:rPr lang="en-US" altLang="en-US"/>
              <a:pPr/>
              <a:t>‹#›</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Date Placeholder 3"/>
          <p:cNvSpPr>
            <a:spLocks noGrp="1"/>
          </p:cNvSpPr>
          <p:nvPr>
            <p:ph type="dt" sz="half" idx="12"/>
          </p:nvPr>
        </p:nvSpPr>
        <p:spPr/>
        <p:txBody>
          <a:bodyPr/>
          <a:lstStyle>
            <a:lvl1pPr>
              <a:defRPr/>
            </a:lvl1pPr>
          </a:lstStyle>
          <a:p>
            <a:fld id="{15B92B39-63BE-4347-9315-5581B97721B1}" type="datetime1">
              <a:rPr lang="en-US" altLang="en-US" smtClean="0"/>
              <a:t>1/22/2026</a:t>
            </a:fld>
            <a:endParaRPr lang="en-US" altLang="en-US" sz="1000">
              <a:solidFill>
                <a:srgbClr val="A0A0A0"/>
              </a:solidFill>
            </a:endParaRP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2814296"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5181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lvl1pPr algn="ctr">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marL="342900" indent="-228600">
              <a:buFont typeface="Wingdings" panose="05000000000000000000" pitchFamily="2" charset="2"/>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ln/>
        </p:spPr>
        <p:txBody>
          <a:bodyPr/>
          <a:lstStyle>
            <a:lvl1pPr>
              <a:defRPr/>
            </a:lvl1pPr>
          </a:lstStyle>
          <a:p>
            <a:fld id="{10666132-093B-436D-8125-FD72F3B51D28}" type="slidenum">
              <a:rPr lang="en-US" altLang="en-US"/>
              <a:pPr/>
              <a:t>‹#›</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Date Placeholder 3"/>
          <p:cNvSpPr>
            <a:spLocks noGrp="1"/>
          </p:cNvSpPr>
          <p:nvPr>
            <p:ph type="dt" sz="half" idx="12"/>
          </p:nvPr>
        </p:nvSpPr>
        <p:spPr/>
        <p:txBody>
          <a:bodyPr/>
          <a:lstStyle>
            <a:lvl1pPr>
              <a:defRPr/>
            </a:lvl1pPr>
          </a:lstStyle>
          <a:p>
            <a:fld id="{3B3AAE80-A327-4200-A67E-AAEC25E81633}" type="datetime1">
              <a:rPr lang="en-US" altLang="en-US" smtClean="0"/>
              <a:t>1/22/2026</a:t>
            </a:fld>
            <a:endParaRPr lang="en-US" altLang="en-US" sz="1000">
              <a:solidFill>
                <a:srgbClr val="A0A0A0"/>
              </a:solidFill>
            </a:endParaRP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2814296"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0333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5" name="Picture 2" descr="New_DOE_Logo_Color_800x200.png"/>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228601" y="134937"/>
            <a:ext cx="1863725"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2247900" y="112713"/>
            <a:ext cx="2019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altLang="en-US" sz="1400" dirty="0">
                <a:solidFill>
                  <a:schemeClr val="tx2"/>
                </a:solidFill>
              </a:rPr>
              <a:t>Office of </a:t>
            </a:r>
          </a:p>
          <a:p>
            <a:pPr eaLnBrk="1" hangingPunct="1">
              <a:defRPr/>
            </a:pPr>
            <a:r>
              <a:rPr lang="en-US" altLang="en-US" sz="1400" dirty="0">
                <a:solidFill>
                  <a:schemeClr val="tx2"/>
                </a:solidFill>
              </a:rPr>
              <a:t>Nuclear Energy</a:t>
            </a:r>
          </a:p>
        </p:txBody>
      </p:sp>
      <p:cxnSp>
        <p:nvCxnSpPr>
          <p:cNvPr id="7" name="Straight Connector 6"/>
          <p:cNvCxnSpPr/>
          <p:nvPr userDrawn="1"/>
        </p:nvCxnSpPr>
        <p:spPr>
          <a:xfrm>
            <a:off x="2247900" y="146050"/>
            <a:ext cx="0" cy="457200"/>
          </a:xfrm>
          <a:prstGeom prst="line">
            <a:avLst/>
          </a:prstGeom>
          <a:ln w="19050">
            <a:solidFill>
              <a:schemeClr val="tx2"/>
            </a:solidFill>
          </a:ln>
        </p:spPr>
        <p:style>
          <a:lnRef idx="1">
            <a:schemeClr val="dk1"/>
          </a:lnRef>
          <a:fillRef idx="0">
            <a:schemeClr val="dk1"/>
          </a:fillRef>
          <a:effectRef idx="0">
            <a:schemeClr val="dk1"/>
          </a:effectRef>
          <a:fontRef idx="minor">
            <a:schemeClr val="tx1"/>
          </a:fontRef>
        </p:style>
      </p:cxnSp>
      <p:sp>
        <p:nvSpPr>
          <p:cNvPr id="9" name="Title 1"/>
          <p:cNvSpPr>
            <a:spLocks noGrp="1"/>
          </p:cNvSpPr>
          <p:nvPr>
            <p:ph type="ctrTitle"/>
          </p:nvPr>
        </p:nvSpPr>
        <p:spPr>
          <a:xfrm>
            <a:off x="304800" y="2133600"/>
            <a:ext cx="7772400" cy="1470025"/>
          </a:xfrm>
          <a:prstGeom prst="rect">
            <a:avLst/>
          </a:prstGeom>
        </p:spPr>
        <p:txBody>
          <a:bodyPr/>
          <a:lstStyle>
            <a:lvl1pPr>
              <a:defRPr b="1"/>
            </a:lvl1pPr>
          </a:lstStyle>
          <a:p>
            <a:r>
              <a:rPr lang="en-US"/>
              <a:t>Click to edit Master title style</a:t>
            </a:r>
            <a:endParaRPr lang="en-US" dirty="0"/>
          </a:p>
        </p:txBody>
      </p:sp>
      <p:sp>
        <p:nvSpPr>
          <p:cNvPr id="10" name="Subtitle 2"/>
          <p:cNvSpPr>
            <a:spLocks noGrp="1"/>
          </p:cNvSpPr>
          <p:nvPr>
            <p:ph type="subTitle" idx="1"/>
          </p:nvPr>
        </p:nvSpPr>
        <p:spPr>
          <a:xfrm>
            <a:off x="314325" y="3962400"/>
            <a:ext cx="6400800" cy="1104528"/>
          </a:xfrm>
          <a:prstGeom prst="rect">
            <a:avLst/>
          </a:prstGeom>
        </p:spPr>
        <p:txBody>
          <a:bodyPr/>
          <a:lstStyle>
            <a:lvl1pPr marL="0" indent="0" algn="l">
              <a:buNone/>
              <a:defRPr>
                <a:solidFill>
                  <a:schemeClr val="tx2"/>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11" name="Content Placeholder 16"/>
          <p:cNvSpPr>
            <a:spLocks noGrp="1"/>
          </p:cNvSpPr>
          <p:nvPr>
            <p:ph sz="quarter" idx="10"/>
          </p:nvPr>
        </p:nvSpPr>
        <p:spPr>
          <a:xfrm>
            <a:off x="304800" y="5410200"/>
            <a:ext cx="5797550" cy="647700"/>
          </a:xfrm>
          <a:prstGeom prst="rect">
            <a:avLst/>
          </a:prstGeom>
        </p:spPr>
        <p:txBody>
          <a:bodyPr/>
          <a:lstStyle>
            <a:lvl1pPr algn="l">
              <a:buNone/>
              <a:defRPr sz="2400">
                <a:solidFill>
                  <a:schemeClr val="tx2"/>
                </a:solidFill>
              </a:defRPr>
            </a:lvl1pPr>
          </a:lstStyle>
          <a:p>
            <a:pPr lvl="0"/>
            <a:r>
              <a:rPr lang="en-US" dirty="0"/>
              <a:t>Click to edit Master text styles</a:t>
            </a:r>
          </a:p>
        </p:txBody>
      </p:sp>
    </p:spTree>
    <p:extLst>
      <p:ext uri="{BB962C8B-B14F-4D97-AF65-F5344CB8AC3E}">
        <p14:creationId xmlns:p14="http://schemas.microsoft.com/office/powerpoint/2010/main" val="2289391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620000" cy="1143000"/>
          </a:xfrm>
        </p:spPr>
        <p:txBody>
          <a:bodyPr/>
          <a:lstStyle>
            <a:lvl1pPr algn="ctr">
              <a:defRPr sz="3600" b="1" i="0">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228600">
              <a:buFont typeface="Wingdings" panose="05000000000000000000" pitchFamily="2" charset="2"/>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8534400" y="5648325"/>
            <a:ext cx="533400" cy="396875"/>
          </a:xfrm>
          <a:ln/>
        </p:spPr>
        <p:txBody>
          <a:bodyPr anchor="ctr" anchorCtr="1"/>
          <a:lstStyle>
            <a:lvl1pPr>
              <a:defRPr/>
            </a:lvl1pPr>
          </a:lstStyle>
          <a:p>
            <a:fld id="{67C7B901-DD5A-4D63-983D-2E3EEDC6FDFD}" type="slidenum">
              <a:rPr lang="en-US" altLang="en-US"/>
              <a:pPr/>
              <a:t>‹#›</a:t>
            </a:fld>
            <a:endParaRPr lang="en-US" altLang="en-US" dirty="0"/>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Date Placeholder 3"/>
          <p:cNvSpPr>
            <a:spLocks noGrp="1"/>
          </p:cNvSpPr>
          <p:nvPr>
            <p:ph type="dt" sz="half" idx="12"/>
          </p:nvPr>
        </p:nvSpPr>
        <p:spPr/>
        <p:txBody>
          <a:bodyPr/>
          <a:lstStyle>
            <a:lvl1pPr>
              <a:defRPr/>
            </a:lvl1pPr>
          </a:lstStyle>
          <a:p>
            <a:fld id="{E708BA39-88DE-4ACF-B429-E139082B7733}" type="datetime1">
              <a:rPr lang="en-US" altLang="en-US" smtClean="0"/>
              <a:t>1/22/2026</a:t>
            </a:fld>
            <a:endParaRPr lang="en-US" altLang="en-US" sz="1000">
              <a:solidFill>
                <a:srgbClr val="A0A0A0"/>
              </a:solidFill>
            </a:endParaRP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2814296"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329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6553200" cy="1143000"/>
          </a:xfrm>
        </p:spPr>
        <p:txBody>
          <a:bodyPr/>
          <a:lstStyle/>
          <a:p>
            <a:r>
              <a:rPr lang="en-US"/>
              <a:t>Click to edit Master title style</a:t>
            </a:r>
          </a:p>
        </p:txBody>
      </p:sp>
      <p:sp>
        <p:nvSpPr>
          <p:cNvPr id="3" name="Slide Number Placeholder 5"/>
          <p:cNvSpPr>
            <a:spLocks noGrp="1"/>
          </p:cNvSpPr>
          <p:nvPr>
            <p:ph type="sldNum" sz="quarter" idx="10"/>
          </p:nvPr>
        </p:nvSpPr>
        <p:spPr>
          <a:ln/>
        </p:spPr>
        <p:txBody>
          <a:bodyPr/>
          <a:lstStyle>
            <a:lvl1pPr>
              <a:defRPr/>
            </a:lvl1pPr>
          </a:lstStyle>
          <a:p>
            <a:fld id="{AF8961DD-2D4A-4FC4-A1D3-FC65AD164CE1}" type="slidenum">
              <a:rPr lang="en-US" altLang="en-US"/>
              <a:pPr/>
              <a:t>‹#›</a:t>
            </a:fld>
            <a:endParaRPr lang="en-US" altLang="en-US"/>
          </a:p>
        </p:txBody>
      </p:sp>
      <p:sp>
        <p:nvSpPr>
          <p:cNvPr id="4" name="Footer Placeholder 4"/>
          <p:cNvSpPr>
            <a:spLocks noGrp="1"/>
          </p:cNvSpPr>
          <p:nvPr>
            <p:ph type="ftr" sz="quarter" idx="11"/>
          </p:nvPr>
        </p:nvSpPr>
        <p:spPr/>
        <p:txBody>
          <a:bodyPr/>
          <a:lstStyle>
            <a:lvl1pPr>
              <a:defRPr/>
            </a:lvl1pPr>
          </a:lstStyle>
          <a:p>
            <a:endParaRPr lang="en-US" altLang="en-US"/>
          </a:p>
        </p:txBody>
      </p:sp>
      <p:sp>
        <p:nvSpPr>
          <p:cNvPr id="5" name="Date Placeholder 3"/>
          <p:cNvSpPr>
            <a:spLocks noGrp="1"/>
          </p:cNvSpPr>
          <p:nvPr>
            <p:ph type="dt" sz="half" idx="12"/>
          </p:nvPr>
        </p:nvSpPr>
        <p:spPr/>
        <p:txBody>
          <a:bodyPr/>
          <a:lstStyle>
            <a:lvl1pPr>
              <a:defRPr/>
            </a:lvl1pPr>
          </a:lstStyle>
          <a:p>
            <a:fld id="{53E469B9-8DB9-4592-8994-E53B8C667F22}" type="datetime1">
              <a:rPr lang="en-US" altLang="en-US" smtClean="0"/>
              <a:t>1/22/2026</a:t>
            </a:fld>
            <a:endParaRPr lang="en-US" altLang="en-US" sz="1000">
              <a:solidFill>
                <a:srgbClr val="A0A0A0"/>
              </a:solidFill>
            </a:endParaRPr>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6477000"/>
            <a:ext cx="22987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09600" y="457200"/>
            <a:ext cx="842963" cy="84296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cap="flat">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pic>
    </p:spTree>
    <p:extLst>
      <p:ext uri="{BB962C8B-B14F-4D97-AF65-F5344CB8AC3E}">
        <p14:creationId xmlns:p14="http://schemas.microsoft.com/office/powerpoint/2010/main" val="1823715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A6DE31D1-5C7C-4B48-BF31-7FEBA3D62534}" type="slidenum">
              <a:rPr lang="en-US" altLang="en-US"/>
              <a:pPr/>
              <a:t>‹#›</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Date Placeholder 3"/>
          <p:cNvSpPr>
            <a:spLocks noGrp="1"/>
          </p:cNvSpPr>
          <p:nvPr>
            <p:ph type="dt" sz="half" idx="12"/>
          </p:nvPr>
        </p:nvSpPr>
        <p:spPr/>
        <p:txBody>
          <a:bodyPr/>
          <a:lstStyle>
            <a:lvl1pPr>
              <a:defRPr/>
            </a:lvl1pPr>
          </a:lstStyle>
          <a:p>
            <a:fld id="{A08670C1-24F1-4548-A7C0-E8D967906F50}" type="datetime1">
              <a:rPr lang="en-US" altLang="en-US" smtClean="0"/>
              <a:t>1/22/2026</a:t>
            </a:fld>
            <a:endParaRPr lang="en-US" altLang="en-US" sz="1000">
              <a:solidFill>
                <a:srgbClr val="A0A0A0"/>
              </a:solidFill>
            </a:endParaRPr>
          </a:p>
        </p:txBody>
      </p:sp>
    </p:spTree>
    <p:extLst>
      <p:ext uri="{BB962C8B-B14F-4D97-AF65-F5344CB8AC3E}">
        <p14:creationId xmlns:p14="http://schemas.microsoft.com/office/powerpoint/2010/main" val="2681926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marL="342900" indent="-228600">
              <a:buFont typeface="Wingdings" panose="05000000000000000000" pitchFamily="2" charset="2"/>
              <a:buChar cha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9600" y="1536192"/>
            <a:ext cx="3657600" cy="4590288"/>
          </a:xfrm>
        </p:spPr>
        <p:txBody>
          <a:bodyPr/>
          <a:lstStyle>
            <a:lvl1pPr marL="342900" indent="-228600">
              <a:buFont typeface="Wingdings" panose="05000000000000000000" pitchFamily="2" charset="2"/>
              <a:buChar cha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10"/>
          </p:nvPr>
        </p:nvSpPr>
        <p:spPr>
          <a:ln/>
        </p:spPr>
        <p:txBody>
          <a:bodyPr/>
          <a:lstStyle>
            <a:lvl1pPr>
              <a:defRPr/>
            </a:lvl1pPr>
          </a:lstStyle>
          <a:p>
            <a:fld id="{252B5F49-63B5-4AEA-AE3E-E525191AD674}" type="slidenum">
              <a:rPr lang="en-US" altLang="en-US"/>
              <a:pPr/>
              <a:t>‹#›</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Date Placeholder 3"/>
          <p:cNvSpPr>
            <a:spLocks noGrp="1"/>
          </p:cNvSpPr>
          <p:nvPr>
            <p:ph type="dt" sz="half" idx="12"/>
          </p:nvPr>
        </p:nvSpPr>
        <p:spPr/>
        <p:txBody>
          <a:bodyPr/>
          <a:lstStyle>
            <a:lvl1pPr>
              <a:defRPr/>
            </a:lvl1pPr>
          </a:lstStyle>
          <a:p>
            <a:fld id="{ED06709A-F153-4981-8649-041E08B8F10D}" type="datetime1">
              <a:rPr lang="en-US" altLang="en-US" smtClean="0"/>
              <a:t>1/22/2026</a:t>
            </a:fld>
            <a:endParaRPr lang="en-US" altLang="en-US" sz="1000">
              <a:solidFill>
                <a:srgbClr val="A0A0A0"/>
              </a:solidFill>
            </a:endParaRPr>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2814296"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4295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ln/>
        </p:spPr>
        <p:txBody>
          <a:bodyPr/>
          <a:lstStyle>
            <a:lvl1pPr>
              <a:defRPr/>
            </a:lvl1pPr>
          </a:lstStyle>
          <a:p>
            <a:fld id="{29362F38-8291-4427-85DA-B99EBB5E5C1F}" type="slidenum">
              <a:rPr lang="en-US" altLang="en-US"/>
              <a:pPr/>
              <a:t>‹#›</a:t>
            </a:fld>
            <a:endParaRPr lang="en-US" altLang="en-US"/>
          </a:p>
        </p:txBody>
      </p:sp>
      <p:sp>
        <p:nvSpPr>
          <p:cNvPr id="8" name="Footer Placeholder 4"/>
          <p:cNvSpPr>
            <a:spLocks noGrp="1"/>
          </p:cNvSpPr>
          <p:nvPr>
            <p:ph type="ftr" sz="quarter" idx="11"/>
          </p:nvPr>
        </p:nvSpPr>
        <p:spPr/>
        <p:txBody>
          <a:bodyPr/>
          <a:lstStyle>
            <a:lvl1pPr>
              <a:defRPr/>
            </a:lvl1pPr>
          </a:lstStyle>
          <a:p>
            <a:endParaRPr lang="en-US" altLang="en-US"/>
          </a:p>
        </p:txBody>
      </p:sp>
      <p:sp>
        <p:nvSpPr>
          <p:cNvPr id="9" name="Date Placeholder 3"/>
          <p:cNvSpPr>
            <a:spLocks noGrp="1"/>
          </p:cNvSpPr>
          <p:nvPr>
            <p:ph type="dt" sz="half" idx="12"/>
          </p:nvPr>
        </p:nvSpPr>
        <p:spPr/>
        <p:txBody>
          <a:bodyPr/>
          <a:lstStyle>
            <a:lvl1pPr>
              <a:defRPr/>
            </a:lvl1pPr>
          </a:lstStyle>
          <a:p>
            <a:fld id="{A338DD7F-692A-4796-943E-B8C0202C9572}" type="datetime1">
              <a:rPr lang="en-US" altLang="en-US" smtClean="0"/>
              <a:t>1/22/2026</a:t>
            </a:fld>
            <a:endParaRPr lang="en-US" altLang="en-US" sz="1000">
              <a:solidFill>
                <a:srgbClr val="A0A0A0"/>
              </a:solidFill>
            </a:endParaRPr>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2814296"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933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Slide Number Placeholder 5"/>
          <p:cNvSpPr>
            <a:spLocks noGrp="1"/>
          </p:cNvSpPr>
          <p:nvPr>
            <p:ph type="sldNum" sz="quarter" idx="10"/>
          </p:nvPr>
        </p:nvSpPr>
        <p:spPr>
          <a:ln/>
        </p:spPr>
        <p:txBody>
          <a:bodyPr/>
          <a:lstStyle>
            <a:lvl1pPr>
              <a:defRPr/>
            </a:lvl1pPr>
          </a:lstStyle>
          <a:p>
            <a:fld id="{B235BF9D-0AF7-4AE3-9C4C-F6BACA5E54ED}" type="slidenum">
              <a:rPr lang="en-US" altLang="en-US"/>
              <a:pPr/>
              <a:t>‹#›</a:t>
            </a:fld>
            <a:endParaRPr lang="en-US" altLang="en-US"/>
          </a:p>
        </p:txBody>
      </p:sp>
      <p:sp>
        <p:nvSpPr>
          <p:cNvPr id="4" name="Footer Placeholder 4"/>
          <p:cNvSpPr>
            <a:spLocks noGrp="1"/>
          </p:cNvSpPr>
          <p:nvPr>
            <p:ph type="ftr" sz="quarter" idx="11"/>
          </p:nvPr>
        </p:nvSpPr>
        <p:spPr/>
        <p:txBody>
          <a:bodyPr/>
          <a:lstStyle>
            <a:lvl1pPr>
              <a:defRPr/>
            </a:lvl1pPr>
          </a:lstStyle>
          <a:p>
            <a:endParaRPr lang="en-US" altLang="en-US"/>
          </a:p>
        </p:txBody>
      </p:sp>
      <p:sp>
        <p:nvSpPr>
          <p:cNvPr id="5" name="Date Placeholder 3"/>
          <p:cNvSpPr>
            <a:spLocks noGrp="1"/>
          </p:cNvSpPr>
          <p:nvPr>
            <p:ph type="dt" sz="half" idx="12"/>
          </p:nvPr>
        </p:nvSpPr>
        <p:spPr/>
        <p:txBody>
          <a:bodyPr/>
          <a:lstStyle>
            <a:lvl1pPr>
              <a:defRPr/>
            </a:lvl1pPr>
          </a:lstStyle>
          <a:p>
            <a:fld id="{2F9CFBBD-EC7C-4772-8737-A5B8B455E8E7}" type="datetime1">
              <a:rPr lang="en-US" altLang="en-US" smtClean="0"/>
              <a:t>1/22/2026</a:t>
            </a:fld>
            <a:endParaRPr lang="en-US" altLang="en-US" sz="1000">
              <a:solidFill>
                <a:srgbClr val="A0A0A0"/>
              </a:solidFill>
            </a:endParaRPr>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2814296"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7971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7B505CC7-1A24-4BE9-A86D-E38B92725DDC}" type="slidenum">
              <a:rPr lang="en-US" altLang="en-US"/>
              <a:pPr/>
              <a:t>‹#›</a:t>
            </a:fld>
            <a:endParaRPr lang="en-US" altLang="en-US"/>
          </a:p>
        </p:txBody>
      </p:sp>
      <p:sp>
        <p:nvSpPr>
          <p:cNvPr id="3" name="Footer Placeholder 4"/>
          <p:cNvSpPr>
            <a:spLocks noGrp="1"/>
          </p:cNvSpPr>
          <p:nvPr>
            <p:ph type="ftr" sz="quarter" idx="11"/>
          </p:nvPr>
        </p:nvSpPr>
        <p:spPr/>
        <p:txBody>
          <a:bodyPr/>
          <a:lstStyle>
            <a:lvl1pPr>
              <a:defRPr/>
            </a:lvl1pPr>
          </a:lstStyle>
          <a:p>
            <a:endParaRPr lang="en-US" altLang="en-US"/>
          </a:p>
        </p:txBody>
      </p:sp>
      <p:sp>
        <p:nvSpPr>
          <p:cNvPr id="4" name="Date Placeholder 3"/>
          <p:cNvSpPr>
            <a:spLocks noGrp="1"/>
          </p:cNvSpPr>
          <p:nvPr>
            <p:ph type="dt" sz="half" idx="12"/>
          </p:nvPr>
        </p:nvSpPr>
        <p:spPr/>
        <p:txBody>
          <a:bodyPr/>
          <a:lstStyle>
            <a:lvl1pPr>
              <a:defRPr/>
            </a:lvl1pPr>
          </a:lstStyle>
          <a:p>
            <a:fld id="{CD80AC54-4085-4C9C-A55E-CE06A788DDA8}" type="datetime1">
              <a:rPr lang="en-US" altLang="en-US" smtClean="0"/>
              <a:t>1/22/2026</a:t>
            </a:fld>
            <a:endParaRPr lang="en-US" altLang="en-US" sz="1000">
              <a:solidFill>
                <a:srgbClr val="A0A0A0"/>
              </a:solidFill>
            </a:endParaRPr>
          </a:p>
        </p:txBody>
      </p:sp>
      <p:pic>
        <p:nvPicPr>
          <p:cNvPr id="5" name="Picture 2" descr="New_DOE_Logo_Color_800x200.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146050"/>
            <a:ext cx="1863725"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2247900" y="112713"/>
            <a:ext cx="20193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altLang="en-US" sz="1400" dirty="0">
                <a:solidFill>
                  <a:schemeClr val="tx2"/>
                </a:solidFill>
              </a:rPr>
              <a:t>Office of </a:t>
            </a:r>
          </a:p>
          <a:p>
            <a:pPr eaLnBrk="1" hangingPunct="1">
              <a:defRPr/>
            </a:pPr>
            <a:r>
              <a:rPr lang="en-US" altLang="en-US" sz="1400" dirty="0">
                <a:solidFill>
                  <a:schemeClr val="tx2"/>
                </a:solidFill>
              </a:rPr>
              <a:t>Nuclear Energy</a:t>
            </a:r>
          </a:p>
        </p:txBody>
      </p:sp>
      <p:cxnSp>
        <p:nvCxnSpPr>
          <p:cNvPr id="7" name="Straight Connector 6"/>
          <p:cNvCxnSpPr/>
          <p:nvPr userDrawn="1"/>
        </p:nvCxnSpPr>
        <p:spPr>
          <a:xfrm>
            <a:off x="2247900" y="146050"/>
            <a:ext cx="0" cy="457200"/>
          </a:xfrm>
          <a:prstGeom prst="line">
            <a:avLst/>
          </a:prstGeom>
          <a:ln w="1905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18111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90799" y="5495544"/>
            <a:ext cx="5486401" cy="594360"/>
          </a:xfrm>
        </p:spPr>
        <p:txBody>
          <a:bodyPr anchor="b"/>
          <a:lstStyle>
            <a:lvl1pPr algn="l">
              <a:defRPr sz="2200" b="1"/>
            </a:lvl1pPr>
          </a:lstStyle>
          <a:p>
            <a:r>
              <a:rPr lang="en-US" dirty="0"/>
              <a:t>Click to edit Master title style</a:t>
            </a:r>
          </a:p>
        </p:txBody>
      </p:sp>
      <p:sp>
        <p:nvSpPr>
          <p:cNvPr id="4" name="Text Placeholder 3"/>
          <p:cNvSpPr>
            <a:spLocks noGrp="1"/>
          </p:cNvSpPr>
          <p:nvPr>
            <p:ph type="body" sz="half" idx="2"/>
          </p:nvPr>
        </p:nvSpPr>
        <p:spPr>
          <a:xfrm>
            <a:off x="2590800" y="6096000"/>
            <a:ext cx="5486400" cy="609600"/>
          </a:xfrm>
        </p:spPr>
        <p:txBody>
          <a:bodyPr>
            <a:normAutofit/>
          </a:bodyPr>
          <a:lstStyle>
            <a:lvl1pPr marL="0" indent="0" algn="l">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9" name="Content Placeholder 8"/>
          <p:cNvSpPr>
            <a:spLocks noGrp="1"/>
          </p:cNvSpPr>
          <p:nvPr>
            <p:ph sz="quarter" idx="13"/>
          </p:nvPr>
        </p:nvSpPr>
        <p:spPr>
          <a:xfrm>
            <a:off x="304800" y="381000"/>
            <a:ext cx="7772400" cy="4942840"/>
          </a:xfrm>
        </p:spPr>
        <p:txBody>
          <a:bodyPr/>
          <a:lstStyle>
            <a:lvl1pPr marL="342900" indent="-228600">
              <a:buFont typeface="Wingdings" panose="05000000000000000000" pitchFamily="2" charset="2"/>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14"/>
          </p:nvPr>
        </p:nvSpPr>
        <p:spPr>
          <a:ln/>
        </p:spPr>
        <p:txBody>
          <a:bodyPr/>
          <a:lstStyle>
            <a:lvl1pPr>
              <a:defRPr/>
            </a:lvl1pPr>
          </a:lstStyle>
          <a:p>
            <a:fld id="{E9D2972C-15ED-4BB8-989B-C473E4EAF14C}" type="slidenum">
              <a:rPr lang="en-US" altLang="en-US"/>
              <a:pPr/>
              <a:t>‹#›</a:t>
            </a:fld>
            <a:endParaRPr lang="en-US" altLang="en-US"/>
          </a:p>
        </p:txBody>
      </p:sp>
      <p:sp>
        <p:nvSpPr>
          <p:cNvPr id="6" name="Footer Placeholder 4"/>
          <p:cNvSpPr>
            <a:spLocks noGrp="1"/>
          </p:cNvSpPr>
          <p:nvPr>
            <p:ph type="ftr" sz="quarter" idx="15"/>
          </p:nvPr>
        </p:nvSpPr>
        <p:spPr/>
        <p:txBody>
          <a:bodyPr/>
          <a:lstStyle>
            <a:lvl1pPr>
              <a:defRPr/>
            </a:lvl1pPr>
          </a:lstStyle>
          <a:p>
            <a:endParaRPr lang="en-US" altLang="en-US"/>
          </a:p>
        </p:txBody>
      </p:sp>
      <p:sp>
        <p:nvSpPr>
          <p:cNvPr id="7" name="Date Placeholder 3"/>
          <p:cNvSpPr>
            <a:spLocks noGrp="1"/>
          </p:cNvSpPr>
          <p:nvPr>
            <p:ph type="dt" sz="half" idx="16"/>
          </p:nvPr>
        </p:nvSpPr>
        <p:spPr/>
        <p:txBody>
          <a:bodyPr/>
          <a:lstStyle>
            <a:lvl1pPr>
              <a:defRPr/>
            </a:lvl1pPr>
          </a:lstStyle>
          <a:p>
            <a:fld id="{E5AB150B-793A-4D30-BA6D-1DB025AC06AB}" type="datetime1">
              <a:rPr lang="en-US" altLang="en-US" smtClean="0"/>
              <a:t>1/22/2026</a:t>
            </a:fld>
            <a:endParaRPr lang="en-US" altLang="en-US" sz="1000">
              <a:solidFill>
                <a:srgbClr val="A0A0A0"/>
              </a:solidFill>
            </a:endParaRPr>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6400800"/>
            <a:ext cx="2814296"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8619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a:solidFill>
                <a:srgbClr val="FFFFFF"/>
              </a:solidFill>
            </a:endParaRPr>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a:solidFill>
                <a:srgbClr val="FFFFFF"/>
              </a:solidFill>
            </a:endParaRPr>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wrap="square" lIns="0" tIns="0" rIns="0" bIns="0" numCol="1" anchor="ctr" anchorCtr="1" compatLnSpc="1">
            <a:prstTxWarp prst="textNoShape">
              <a:avLst/>
            </a:prstTxWarp>
          </a:bodyPr>
          <a:lstStyle>
            <a:lvl1pPr algn="r" eaLnBrk="1" hangingPunct="1">
              <a:defRPr sz="1000">
                <a:solidFill>
                  <a:srgbClr val="FFFFFF"/>
                </a:solidFill>
              </a:defRPr>
            </a:lvl1pPr>
          </a:lstStyle>
          <a:p>
            <a:fld id="{9598396C-2290-445E-8AAF-3BAEEB7FB312}" type="slidenum">
              <a:rPr lang="en-US" altLang="en-US"/>
              <a:pPr/>
              <a:t>‹#›</a:t>
            </a:fld>
            <a:endParaRPr lang="en-US" alt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000000"/>
                </a:solidFill>
              </a:defRPr>
            </a:lvl1pPr>
          </a:lstStyle>
          <a:p>
            <a:endParaRPr lang="en-US" alt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bg2"/>
                </a:solidFill>
              </a:defRPr>
            </a:lvl1pPr>
          </a:lstStyle>
          <a:p>
            <a:fld id="{778DCD90-AE0C-4077-9D78-208AC5E08468}" type="datetime1">
              <a:rPr lang="en-US" altLang="en-US" smtClean="0"/>
              <a:t>1/22/2026</a:t>
            </a:fld>
            <a:endParaRPr lang="en-US" altLang="en-US" sz="1000">
              <a:solidFill>
                <a:srgbClr val="A0A0A0"/>
              </a:solidFill>
            </a:endParaRPr>
          </a:p>
        </p:txBody>
      </p:sp>
    </p:spTree>
  </p:cSld>
  <p:clrMap bg1="lt1" tx1="dk1" bg2="lt2" tx2="dk2" accent1="accent1" accent2="accent2" accent3="accent3" accent4="accent4" accent5="accent5" accent6="accent6" hlink="hlink" folHlink="folHlink"/>
  <p:sldLayoutIdLst>
    <p:sldLayoutId id="2147483766"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8" r:id="rId13"/>
  </p:sldLayoutIdLst>
  <p:hf hdr="0" ftr="0" dt="0"/>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Arial" charset="0"/>
        </a:defRPr>
      </a:lvl2pPr>
      <a:lvl3pPr algn="l" rtl="0" eaLnBrk="0" fontAlgn="base" hangingPunct="0">
        <a:spcBef>
          <a:spcPct val="0"/>
        </a:spcBef>
        <a:spcAft>
          <a:spcPct val="0"/>
        </a:spcAft>
        <a:defRPr sz="4600">
          <a:solidFill>
            <a:schemeClr val="tx2"/>
          </a:solidFill>
          <a:latin typeface="Arial" charset="0"/>
        </a:defRPr>
      </a:lvl3pPr>
      <a:lvl4pPr algn="l" rtl="0" eaLnBrk="0" fontAlgn="base" hangingPunct="0">
        <a:spcBef>
          <a:spcPct val="0"/>
        </a:spcBef>
        <a:spcAft>
          <a:spcPct val="0"/>
        </a:spcAft>
        <a:defRPr sz="4600">
          <a:solidFill>
            <a:schemeClr val="tx2"/>
          </a:solidFill>
          <a:latin typeface="Arial" charset="0"/>
        </a:defRPr>
      </a:lvl4pPr>
      <a:lvl5pPr algn="l" rtl="0" eaLnBrk="0" fontAlgn="base" hangingPunct="0">
        <a:spcBef>
          <a:spcPct val="0"/>
        </a:spcBef>
        <a:spcAft>
          <a:spcPct val="0"/>
        </a:spcAft>
        <a:defRPr sz="4600">
          <a:solidFill>
            <a:schemeClr val="tx2"/>
          </a:solidFill>
          <a:latin typeface="Arial" charset="0"/>
        </a:defRPr>
      </a:lvl5pPr>
      <a:lvl6pPr marL="457200" algn="l" rtl="0" fontAlgn="base">
        <a:spcBef>
          <a:spcPct val="0"/>
        </a:spcBef>
        <a:spcAft>
          <a:spcPct val="0"/>
        </a:spcAft>
        <a:defRPr sz="4600">
          <a:solidFill>
            <a:schemeClr val="tx2"/>
          </a:solidFill>
          <a:latin typeface="Arial" charset="0"/>
        </a:defRPr>
      </a:lvl6pPr>
      <a:lvl7pPr marL="914400" algn="l" rtl="0" fontAlgn="base">
        <a:spcBef>
          <a:spcPct val="0"/>
        </a:spcBef>
        <a:spcAft>
          <a:spcPct val="0"/>
        </a:spcAft>
        <a:defRPr sz="4600">
          <a:solidFill>
            <a:schemeClr val="tx2"/>
          </a:solidFill>
          <a:latin typeface="Arial" charset="0"/>
        </a:defRPr>
      </a:lvl7pPr>
      <a:lvl8pPr marL="1371600" algn="l" rtl="0" fontAlgn="base">
        <a:spcBef>
          <a:spcPct val="0"/>
        </a:spcBef>
        <a:spcAft>
          <a:spcPct val="0"/>
        </a:spcAft>
        <a:defRPr sz="4600">
          <a:solidFill>
            <a:schemeClr val="tx2"/>
          </a:solidFill>
          <a:latin typeface="Arial" charset="0"/>
        </a:defRPr>
      </a:lvl8pPr>
      <a:lvl9pPr marL="1828800" algn="l" rtl="0" fontAlgn="base">
        <a:spcBef>
          <a:spcPct val="0"/>
        </a:spcBef>
        <a:spcAft>
          <a:spcPct val="0"/>
        </a:spcAft>
        <a:defRPr sz="4600">
          <a:solidFill>
            <a:schemeClr val="tx2"/>
          </a:solidFill>
          <a:latin typeface="Arial" charset="0"/>
        </a:defRPr>
      </a:lvl9pPr>
    </p:titleStyle>
    <p:bodyStyle>
      <a:lvl1pPr marL="342900" indent="-228600" algn="l" rtl="0" eaLnBrk="0" fontAlgn="base" hangingPunct="0">
        <a:spcBef>
          <a:spcPct val="20000"/>
        </a:spcBef>
        <a:spcAft>
          <a:spcPct val="0"/>
        </a:spcAft>
        <a:buClr>
          <a:schemeClr val="accent1"/>
        </a:buClr>
        <a:buFont typeface="Arial" panose="020B0604020202020204" pitchFamily="34"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panose="020B0604020202020204" pitchFamily="34"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EAE00"/>
        </a:buClr>
        <a:buFont typeface="Arial" panose="020B0604020202020204" pitchFamily="34"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B77BB4"/>
        </a:buClr>
        <a:buFont typeface="Arial" panose="020B0604020202020204" pitchFamily="34"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E0773C"/>
        </a:buClr>
        <a:buFont typeface="Arial" panose="020B0604020202020204" pitchFamily="34"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bohrerse@id.doe.gov" TargetMode="External"/><Relationship Id="rId2" Type="http://schemas.openxmlformats.org/officeDocument/2006/relationships/hyperlink" Target="https://resl.id.energy.gov/doelap/doelap.html" TargetMode="Externa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mailto:backstlg@id.doe.gov" TargetMode="External"/><Relationship Id="rId4" Type="http://schemas.openxmlformats.org/officeDocument/2006/relationships/hyperlink" Target="mailto:steidlsd@id.doe.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DOELAP Webinar</a:t>
            </a:r>
          </a:p>
        </p:txBody>
      </p:sp>
      <p:sp>
        <p:nvSpPr>
          <p:cNvPr id="3" name="Subtitle 2"/>
          <p:cNvSpPr>
            <a:spLocks noGrp="1"/>
          </p:cNvSpPr>
          <p:nvPr>
            <p:ph type="subTitle" idx="1"/>
          </p:nvPr>
        </p:nvSpPr>
        <p:spPr>
          <a:xfrm>
            <a:off x="314324" y="3962400"/>
            <a:ext cx="7077075" cy="1104528"/>
          </a:xfrm>
        </p:spPr>
        <p:txBody>
          <a:bodyPr/>
          <a:lstStyle/>
          <a:p>
            <a:r>
              <a:rPr lang="en-US" dirty="0"/>
              <a:t>January 22, 2026</a:t>
            </a:r>
          </a:p>
          <a:p>
            <a:r>
              <a:rPr lang="en-US" dirty="0"/>
              <a:t>Steve Bohrer, Senior Technical Manager for DOELAP</a:t>
            </a:r>
          </a:p>
          <a:p>
            <a:r>
              <a:rPr lang="en-US" dirty="0"/>
              <a:t>Radiological and Environmental Sciences Laboratory</a:t>
            </a:r>
          </a:p>
        </p:txBody>
      </p:sp>
    </p:spTree>
    <p:extLst>
      <p:ext uri="{BB962C8B-B14F-4D97-AF65-F5344CB8AC3E}">
        <p14:creationId xmlns:p14="http://schemas.microsoft.com/office/powerpoint/2010/main" val="722412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BE1AE-1DAD-B1C4-9233-45B9B76F8505}"/>
              </a:ext>
            </a:extLst>
          </p:cNvPr>
          <p:cNvSpPr>
            <a:spLocks noGrp="1"/>
          </p:cNvSpPr>
          <p:nvPr>
            <p:ph type="title"/>
          </p:nvPr>
        </p:nvSpPr>
        <p:spPr/>
        <p:txBody>
          <a:bodyPr/>
          <a:lstStyle/>
          <a:p>
            <a:r>
              <a:rPr lang="en-US" dirty="0"/>
              <a:t>External Vendor Services (e.g., Landauer)</a:t>
            </a:r>
          </a:p>
        </p:txBody>
      </p:sp>
      <p:sp>
        <p:nvSpPr>
          <p:cNvPr id="3" name="Content Placeholder 2">
            <a:extLst>
              <a:ext uri="{FF2B5EF4-FFF2-40B4-BE49-F238E27FC236}">
                <a16:creationId xmlns:a16="http://schemas.microsoft.com/office/drawing/2014/main" id="{25976CE0-D044-B590-DD54-B6D9C7532052}"/>
              </a:ext>
            </a:extLst>
          </p:cNvPr>
          <p:cNvSpPr>
            <a:spLocks noGrp="1"/>
          </p:cNvSpPr>
          <p:nvPr>
            <p:ph idx="1"/>
          </p:nvPr>
        </p:nvSpPr>
        <p:spPr/>
        <p:txBody>
          <a:bodyPr/>
          <a:lstStyle/>
          <a:p>
            <a:r>
              <a:rPr lang="en-US" dirty="0"/>
              <a:t>Landauer is Vendor Qualified and has demonstrated its backup systems meet DOE-STD-1095 requirements.</a:t>
            </a:r>
          </a:p>
          <a:p>
            <a:r>
              <a:rPr lang="en-US" dirty="0"/>
              <a:t>A program that utilizes dosimetry services from Landauer provides oversight of Landauer.</a:t>
            </a:r>
          </a:p>
          <a:p>
            <a:r>
              <a:rPr lang="en-US" dirty="0"/>
              <a:t>Part of the oversight should include evaluating Landauer’s backup facility (or duplicate monitoring system) capabilities.</a:t>
            </a:r>
          </a:p>
          <a:p>
            <a:endParaRPr lang="en-US" dirty="0"/>
          </a:p>
        </p:txBody>
      </p:sp>
      <p:sp>
        <p:nvSpPr>
          <p:cNvPr id="4" name="Slide Number Placeholder 3">
            <a:extLst>
              <a:ext uri="{FF2B5EF4-FFF2-40B4-BE49-F238E27FC236}">
                <a16:creationId xmlns:a16="http://schemas.microsoft.com/office/drawing/2014/main" id="{1C214737-4D6D-5FE0-70EF-6F5C8B6ABCA1}"/>
              </a:ext>
            </a:extLst>
          </p:cNvPr>
          <p:cNvSpPr>
            <a:spLocks noGrp="1"/>
          </p:cNvSpPr>
          <p:nvPr>
            <p:ph type="sldNum" sz="quarter" idx="10"/>
          </p:nvPr>
        </p:nvSpPr>
        <p:spPr/>
        <p:txBody>
          <a:bodyPr/>
          <a:lstStyle/>
          <a:p>
            <a:fld id="{67C7B901-DD5A-4D63-983D-2E3EEDC6FDFD}" type="slidenum">
              <a:rPr lang="en-US" altLang="en-US" smtClean="0"/>
              <a:pPr/>
              <a:t>10</a:t>
            </a:fld>
            <a:endParaRPr lang="en-US" altLang="en-US" dirty="0"/>
          </a:p>
        </p:txBody>
      </p:sp>
    </p:spTree>
    <p:extLst>
      <p:ext uri="{BB962C8B-B14F-4D97-AF65-F5344CB8AC3E}">
        <p14:creationId xmlns:p14="http://schemas.microsoft.com/office/powerpoint/2010/main" val="567385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58153-DB5F-46C3-B5DE-5219339A7D69}"/>
              </a:ext>
            </a:extLst>
          </p:cNvPr>
          <p:cNvSpPr>
            <a:spLocks noGrp="1"/>
          </p:cNvSpPr>
          <p:nvPr>
            <p:ph type="title"/>
          </p:nvPr>
        </p:nvSpPr>
        <p:spPr/>
        <p:txBody>
          <a:bodyPr/>
          <a:lstStyle/>
          <a:p>
            <a:r>
              <a:rPr lang="en-US" dirty="0"/>
              <a:t>Duplicate Measuring System (4.2.1(b))</a:t>
            </a:r>
          </a:p>
        </p:txBody>
      </p:sp>
      <p:sp>
        <p:nvSpPr>
          <p:cNvPr id="3" name="Content Placeholder 2">
            <a:extLst>
              <a:ext uri="{FF2B5EF4-FFF2-40B4-BE49-F238E27FC236}">
                <a16:creationId xmlns:a16="http://schemas.microsoft.com/office/drawing/2014/main" id="{489686C3-C548-C3AF-7E38-59E4710AEA72}"/>
              </a:ext>
            </a:extLst>
          </p:cNvPr>
          <p:cNvSpPr>
            <a:spLocks noGrp="1"/>
          </p:cNvSpPr>
          <p:nvPr>
            <p:ph idx="1"/>
          </p:nvPr>
        </p:nvSpPr>
        <p:spPr/>
        <p:txBody>
          <a:bodyPr/>
          <a:lstStyle/>
          <a:p>
            <a:r>
              <a:rPr lang="en-US" dirty="0"/>
              <a:t>Backup reader(s) are similar in configuration to primary readers.</a:t>
            </a:r>
          </a:p>
          <a:p>
            <a:r>
              <a:rPr lang="en-US" dirty="0"/>
              <a:t>Maintenance (calibration, linearity, QC, preventative maintenance) should be consistent with primary systems.</a:t>
            </a:r>
          </a:p>
          <a:p>
            <a:r>
              <a:rPr lang="en-US" dirty="0"/>
              <a:t>Evidence (log books, calibration records, QC data) demonstrates functional equivalency.</a:t>
            </a:r>
          </a:p>
          <a:p>
            <a:endParaRPr lang="en-US" dirty="0"/>
          </a:p>
        </p:txBody>
      </p:sp>
      <p:sp>
        <p:nvSpPr>
          <p:cNvPr id="4" name="Slide Number Placeholder 3">
            <a:extLst>
              <a:ext uri="{FF2B5EF4-FFF2-40B4-BE49-F238E27FC236}">
                <a16:creationId xmlns:a16="http://schemas.microsoft.com/office/drawing/2014/main" id="{5B373AFE-4286-EAB1-8D5D-03BFB8D1F24B}"/>
              </a:ext>
            </a:extLst>
          </p:cNvPr>
          <p:cNvSpPr>
            <a:spLocks noGrp="1"/>
          </p:cNvSpPr>
          <p:nvPr>
            <p:ph type="sldNum" sz="quarter" idx="10"/>
          </p:nvPr>
        </p:nvSpPr>
        <p:spPr/>
        <p:txBody>
          <a:bodyPr/>
          <a:lstStyle/>
          <a:p>
            <a:fld id="{67C7B901-DD5A-4D63-983D-2E3EEDC6FDFD}" type="slidenum">
              <a:rPr lang="en-US" altLang="en-US" smtClean="0"/>
              <a:pPr/>
              <a:t>11</a:t>
            </a:fld>
            <a:endParaRPr lang="en-US" altLang="en-US" dirty="0"/>
          </a:p>
        </p:txBody>
      </p:sp>
    </p:spTree>
    <p:extLst>
      <p:ext uri="{BB962C8B-B14F-4D97-AF65-F5344CB8AC3E}">
        <p14:creationId xmlns:p14="http://schemas.microsoft.com/office/powerpoint/2010/main" val="1426479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C153B-8532-2FBF-1584-DBA65AF26228}"/>
              </a:ext>
            </a:extLst>
          </p:cNvPr>
          <p:cNvSpPr>
            <a:spLocks noGrp="1"/>
          </p:cNvSpPr>
          <p:nvPr>
            <p:ph type="title"/>
          </p:nvPr>
        </p:nvSpPr>
        <p:spPr/>
        <p:txBody>
          <a:bodyPr/>
          <a:lstStyle/>
          <a:p>
            <a:r>
              <a:rPr lang="en-US" dirty="0"/>
              <a:t>Inter-Site Processing (Site A to Site B)</a:t>
            </a:r>
            <a:br>
              <a:rPr lang="en-US" dirty="0"/>
            </a:br>
            <a:r>
              <a:rPr lang="en-US" dirty="0"/>
              <a:t>a couple </a:t>
            </a:r>
            <a:r>
              <a:rPr lang="en-US"/>
              <a:t>of general scenarios</a:t>
            </a:r>
            <a:endParaRPr lang="en-US" dirty="0"/>
          </a:p>
        </p:txBody>
      </p:sp>
      <p:sp>
        <p:nvSpPr>
          <p:cNvPr id="3" name="Content Placeholder 2">
            <a:extLst>
              <a:ext uri="{FF2B5EF4-FFF2-40B4-BE49-F238E27FC236}">
                <a16:creationId xmlns:a16="http://schemas.microsoft.com/office/drawing/2014/main" id="{AE7A936C-376F-DD23-7485-01225E60A5CD}"/>
              </a:ext>
            </a:extLst>
          </p:cNvPr>
          <p:cNvSpPr>
            <a:spLocks noGrp="1"/>
          </p:cNvSpPr>
          <p:nvPr>
            <p:ph idx="1"/>
          </p:nvPr>
        </p:nvSpPr>
        <p:spPr/>
        <p:txBody>
          <a:bodyPr/>
          <a:lstStyle/>
          <a:p>
            <a:r>
              <a:rPr lang="en-US" dirty="0"/>
              <a:t>Site A ships their dosimeters to Site B for processing </a:t>
            </a:r>
          </a:p>
          <a:p>
            <a:r>
              <a:rPr lang="en-US" dirty="0"/>
              <a:t>Site B can be interpreted to be a duplicate measuring system (4.2.1(b)).</a:t>
            </a:r>
          </a:p>
          <a:p>
            <a:pPr lvl="1"/>
            <a:r>
              <a:rPr lang="en-US" dirty="0"/>
              <a:t>Site A is responsible for demonstrating equivalent performance of Site B's system for all accredited categories.</a:t>
            </a:r>
          </a:p>
          <a:p>
            <a:pPr lvl="1"/>
            <a:r>
              <a:rPr lang="en-US" dirty="0"/>
              <a:t>This most likely involves initial studies with irradiated dosimeters and development of correction factors, consideration of reader setup and calibration, etc. </a:t>
            </a:r>
          </a:p>
          <a:p>
            <a:pPr lvl="1"/>
            <a:r>
              <a:rPr lang="en-US" dirty="0"/>
              <a:t>Ongoing readiness requires periodic blind testing of Site B's system by Site A.</a:t>
            </a:r>
          </a:p>
          <a:p>
            <a:pPr lvl="1"/>
            <a:r>
              <a:rPr lang="en-US" dirty="0"/>
              <a:t>Site B does not require DOELAP accreditation in the same categories as Site A</a:t>
            </a:r>
          </a:p>
          <a:p>
            <a:endParaRPr lang="en-US" dirty="0"/>
          </a:p>
        </p:txBody>
      </p:sp>
      <p:sp>
        <p:nvSpPr>
          <p:cNvPr id="4" name="Slide Number Placeholder 3">
            <a:extLst>
              <a:ext uri="{FF2B5EF4-FFF2-40B4-BE49-F238E27FC236}">
                <a16:creationId xmlns:a16="http://schemas.microsoft.com/office/drawing/2014/main" id="{3AD1D699-DC9F-425B-3037-EB7FE7B224B8}"/>
              </a:ext>
            </a:extLst>
          </p:cNvPr>
          <p:cNvSpPr>
            <a:spLocks noGrp="1"/>
          </p:cNvSpPr>
          <p:nvPr>
            <p:ph type="sldNum" sz="quarter" idx="10"/>
          </p:nvPr>
        </p:nvSpPr>
        <p:spPr/>
        <p:txBody>
          <a:bodyPr/>
          <a:lstStyle/>
          <a:p>
            <a:fld id="{67C7B901-DD5A-4D63-983D-2E3EEDC6FDFD}" type="slidenum">
              <a:rPr lang="en-US" altLang="en-US" smtClean="0"/>
              <a:pPr/>
              <a:t>12</a:t>
            </a:fld>
            <a:endParaRPr lang="en-US" altLang="en-US" dirty="0"/>
          </a:p>
        </p:txBody>
      </p:sp>
    </p:spTree>
    <p:extLst>
      <p:ext uri="{BB962C8B-B14F-4D97-AF65-F5344CB8AC3E}">
        <p14:creationId xmlns:p14="http://schemas.microsoft.com/office/powerpoint/2010/main" val="3783287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8693D-7DB2-7B35-9599-418EF0C98998}"/>
              </a:ext>
            </a:extLst>
          </p:cNvPr>
          <p:cNvSpPr>
            <a:spLocks noGrp="1"/>
          </p:cNvSpPr>
          <p:nvPr>
            <p:ph type="title"/>
          </p:nvPr>
        </p:nvSpPr>
        <p:spPr/>
        <p:txBody>
          <a:bodyPr/>
          <a:lstStyle/>
          <a:p>
            <a:r>
              <a:rPr lang="en-US" dirty="0"/>
              <a:t>Inter-Site Processing (Site A to Site B)</a:t>
            </a:r>
          </a:p>
        </p:txBody>
      </p:sp>
      <p:sp>
        <p:nvSpPr>
          <p:cNvPr id="3" name="Content Placeholder 2">
            <a:extLst>
              <a:ext uri="{FF2B5EF4-FFF2-40B4-BE49-F238E27FC236}">
                <a16:creationId xmlns:a16="http://schemas.microsoft.com/office/drawing/2014/main" id="{7B0D8AD5-B310-7FC5-42AC-5029424BBFB4}"/>
              </a:ext>
            </a:extLst>
          </p:cNvPr>
          <p:cNvSpPr>
            <a:spLocks noGrp="1"/>
          </p:cNvSpPr>
          <p:nvPr>
            <p:ph idx="1"/>
          </p:nvPr>
        </p:nvSpPr>
        <p:spPr/>
        <p:txBody>
          <a:bodyPr/>
          <a:lstStyle/>
          <a:p>
            <a:r>
              <a:rPr lang="en-US" dirty="0"/>
              <a:t>Site A plans to use the dosimetry services provided by Site B.</a:t>
            </a:r>
          </a:p>
          <a:p>
            <a:r>
              <a:rPr lang="en-US" dirty="0"/>
              <a:t>In this scenario, Site B is a “backup” service provider, 4.2.1(c),  and acts like a vendor for Site A, providing dosimeters, processing dosimeters, and providing results</a:t>
            </a:r>
          </a:p>
          <a:p>
            <a:r>
              <a:rPr lang="en-US" dirty="0"/>
              <a:t>Site B has a DOELAP accreditation, but Site B is not required to maintain accreditation for the same categories as Site A.</a:t>
            </a:r>
          </a:p>
          <a:p>
            <a:r>
              <a:rPr lang="en-US" dirty="0"/>
              <a:t>Site A is responsible for documenting that Site B has demonstrated acceptable performance in all accredited categories identified in the agreement.</a:t>
            </a:r>
          </a:p>
          <a:p>
            <a:r>
              <a:rPr lang="en-US" dirty="0"/>
              <a:t>Site A is responsible for ongoing blind testing of Site B, leveraging Site B's own blind testing results where applicable, but covering categories where Site B does not routinely test.</a:t>
            </a:r>
          </a:p>
          <a:p>
            <a:endParaRPr lang="en-US" dirty="0"/>
          </a:p>
        </p:txBody>
      </p:sp>
      <p:sp>
        <p:nvSpPr>
          <p:cNvPr id="4" name="Slide Number Placeholder 3">
            <a:extLst>
              <a:ext uri="{FF2B5EF4-FFF2-40B4-BE49-F238E27FC236}">
                <a16:creationId xmlns:a16="http://schemas.microsoft.com/office/drawing/2014/main" id="{891B96A7-E917-6BC2-6B68-797743F299F0}"/>
              </a:ext>
            </a:extLst>
          </p:cNvPr>
          <p:cNvSpPr>
            <a:spLocks noGrp="1"/>
          </p:cNvSpPr>
          <p:nvPr>
            <p:ph type="sldNum" sz="quarter" idx="10"/>
          </p:nvPr>
        </p:nvSpPr>
        <p:spPr/>
        <p:txBody>
          <a:bodyPr/>
          <a:lstStyle/>
          <a:p>
            <a:fld id="{67C7B901-DD5A-4D63-983D-2E3EEDC6FDFD}" type="slidenum">
              <a:rPr lang="en-US" altLang="en-US" smtClean="0"/>
              <a:pPr/>
              <a:t>13</a:t>
            </a:fld>
            <a:endParaRPr lang="en-US" altLang="en-US" dirty="0"/>
          </a:p>
        </p:txBody>
      </p:sp>
    </p:spTree>
    <p:extLst>
      <p:ext uri="{BB962C8B-B14F-4D97-AF65-F5344CB8AC3E}">
        <p14:creationId xmlns:p14="http://schemas.microsoft.com/office/powerpoint/2010/main" val="3312754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F9903-028C-1896-7161-957EE1828269}"/>
              </a:ext>
            </a:extLst>
          </p:cNvPr>
          <p:cNvSpPr>
            <a:spLocks noGrp="1"/>
          </p:cNvSpPr>
          <p:nvPr>
            <p:ph type="title"/>
          </p:nvPr>
        </p:nvSpPr>
        <p:spPr/>
        <p:txBody>
          <a:bodyPr/>
          <a:lstStyle/>
          <a:p>
            <a:r>
              <a:rPr lang="en-US" dirty="0"/>
              <a:t>Guidance for Sites and Assessors</a:t>
            </a:r>
          </a:p>
        </p:txBody>
      </p:sp>
      <p:sp>
        <p:nvSpPr>
          <p:cNvPr id="3" name="Content Placeholder 2">
            <a:extLst>
              <a:ext uri="{FF2B5EF4-FFF2-40B4-BE49-F238E27FC236}">
                <a16:creationId xmlns:a16="http://schemas.microsoft.com/office/drawing/2014/main" id="{86F7C2BE-B561-77F2-198C-63FA92BAF46C}"/>
              </a:ext>
            </a:extLst>
          </p:cNvPr>
          <p:cNvSpPr>
            <a:spLocks noGrp="1"/>
          </p:cNvSpPr>
          <p:nvPr>
            <p:ph idx="1"/>
          </p:nvPr>
        </p:nvSpPr>
        <p:spPr/>
        <p:txBody>
          <a:bodyPr/>
          <a:lstStyle/>
          <a:p>
            <a:r>
              <a:rPr lang="en-US" dirty="0"/>
              <a:t>If a site has thought through possible (but not unrealistic) scenarios; performed appropriate studies; developed correction factors, transfer protocols, </a:t>
            </a:r>
            <a:r>
              <a:rPr lang="en-US" dirty="0" err="1"/>
              <a:t>etc</a:t>
            </a:r>
            <a:r>
              <a:rPr lang="en-US" dirty="0"/>
              <a:t>; and documented the process the intent of the Standard is being met.</a:t>
            </a:r>
          </a:p>
          <a:p>
            <a:r>
              <a:rPr lang="en-US" dirty="0"/>
              <a:t>Sites are encouraged to contact the DOELAP STM for guidance on evaluating their own programs.</a:t>
            </a:r>
          </a:p>
          <a:p>
            <a:r>
              <a:rPr lang="en-US" dirty="0"/>
              <a:t>The STM can assist with complex or unique program situations not explicitly detailed in general guidance</a:t>
            </a:r>
          </a:p>
          <a:p>
            <a:r>
              <a:rPr lang="en-US" dirty="0"/>
              <a:t>Assessors should contact the DOELAP Senior Technical Manager (STM) for questions or concerns during assessments.</a:t>
            </a:r>
          </a:p>
          <a:p>
            <a:endParaRPr lang="en-US" dirty="0"/>
          </a:p>
          <a:p>
            <a:endParaRPr lang="en-US" dirty="0"/>
          </a:p>
        </p:txBody>
      </p:sp>
      <p:sp>
        <p:nvSpPr>
          <p:cNvPr id="4" name="Slide Number Placeholder 3">
            <a:extLst>
              <a:ext uri="{FF2B5EF4-FFF2-40B4-BE49-F238E27FC236}">
                <a16:creationId xmlns:a16="http://schemas.microsoft.com/office/drawing/2014/main" id="{008A2FAE-13C9-EDEE-EDFA-C86C38B1FA9F}"/>
              </a:ext>
            </a:extLst>
          </p:cNvPr>
          <p:cNvSpPr>
            <a:spLocks noGrp="1"/>
          </p:cNvSpPr>
          <p:nvPr>
            <p:ph type="sldNum" sz="quarter" idx="10"/>
          </p:nvPr>
        </p:nvSpPr>
        <p:spPr/>
        <p:txBody>
          <a:bodyPr/>
          <a:lstStyle/>
          <a:p>
            <a:fld id="{67C7B901-DD5A-4D63-983D-2E3EEDC6FDFD}" type="slidenum">
              <a:rPr lang="en-US" altLang="en-US" smtClean="0"/>
              <a:pPr/>
              <a:t>14</a:t>
            </a:fld>
            <a:endParaRPr lang="en-US" altLang="en-US" dirty="0"/>
          </a:p>
        </p:txBody>
      </p:sp>
    </p:spTree>
    <p:extLst>
      <p:ext uri="{BB962C8B-B14F-4D97-AF65-F5344CB8AC3E}">
        <p14:creationId xmlns:p14="http://schemas.microsoft.com/office/powerpoint/2010/main" val="3118689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B2E40-0357-22F9-2A6D-C4E0C8EEB15E}"/>
              </a:ext>
            </a:extLst>
          </p:cNvPr>
          <p:cNvSpPr>
            <a:spLocks noGrp="1"/>
          </p:cNvSpPr>
          <p:nvPr>
            <p:ph type="title"/>
          </p:nvPr>
        </p:nvSpPr>
        <p:spPr/>
        <p:txBody>
          <a:bodyPr/>
          <a:lstStyle/>
          <a:p>
            <a:r>
              <a:rPr lang="en-US" dirty="0"/>
              <a:t>Continuity of Operations</a:t>
            </a:r>
            <a:br>
              <a:rPr lang="en-US" dirty="0"/>
            </a:br>
            <a:r>
              <a:rPr lang="en-US" dirty="0"/>
              <a:t>Radiobioassay</a:t>
            </a:r>
          </a:p>
        </p:txBody>
      </p:sp>
      <p:sp>
        <p:nvSpPr>
          <p:cNvPr id="3" name="Content Placeholder 2">
            <a:extLst>
              <a:ext uri="{FF2B5EF4-FFF2-40B4-BE49-F238E27FC236}">
                <a16:creationId xmlns:a16="http://schemas.microsoft.com/office/drawing/2014/main" id="{5E712634-087B-42C0-6E22-59AAA06FB50C}"/>
              </a:ext>
            </a:extLst>
          </p:cNvPr>
          <p:cNvSpPr>
            <a:spLocks noGrp="1"/>
          </p:cNvSpPr>
          <p:nvPr>
            <p:ph idx="1"/>
          </p:nvPr>
        </p:nvSpPr>
        <p:spPr/>
        <p:txBody>
          <a:bodyPr/>
          <a:lstStyle/>
          <a:p>
            <a:r>
              <a:rPr lang="en-US" sz="2000" dirty="0"/>
              <a:t>DOE-STD-1112-2019 4.2(h) A program shall have a documented plan for continuity of operations. This includes service contracts, in-house maintenance, spare parts capabilities, and unexpected loss of key personnel.</a:t>
            </a:r>
          </a:p>
          <a:p>
            <a:r>
              <a:rPr lang="en-US" sz="2000" dirty="0"/>
              <a:t>There will be </a:t>
            </a:r>
            <a:r>
              <a:rPr lang="en-US" sz="2000"/>
              <a:t>additional clarifications </a:t>
            </a:r>
            <a:r>
              <a:rPr lang="en-US" sz="2000" dirty="0"/>
              <a:t>in this section. </a:t>
            </a:r>
          </a:p>
          <a:p>
            <a:r>
              <a:rPr lang="en-US" sz="2000" dirty="0"/>
              <a:t>DOELAP recognizes there are differences between radiobioassay and personnel dosimetry</a:t>
            </a:r>
          </a:p>
        </p:txBody>
      </p:sp>
      <p:sp>
        <p:nvSpPr>
          <p:cNvPr id="4" name="Slide Number Placeholder 3">
            <a:extLst>
              <a:ext uri="{FF2B5EF4-FFF2-40B4-BE49-F238E27FC236}">
                <a16:creationId xmlns:a16="http://schemas.microsoft.com/office/drawing/2014/main" id="{AD2CB230-4403-28F7-C63C-88C4E568BFDF}"/>
              </a:ext>
            </a:extLst>
          </p:cNvPr>
          <p:cNvSpPr>
            <a:spLocks noGrp="1"/>
          </p:cNvSpPr>
          <p:nvPr>
            <p:ph type="sldNum" sz="quarter" idx="10"/>
          </p:nvPr>
        </p:nvSpPr>
        <p:spPr/>
        <p:txBody>
          <a:bodyPr/>
          <a:lstStyle/>
          <a:p>
            <a:fld id="{67C7B901-DD5A-4D63-983D-2E3EEDC6FDFD}" type="slidenum">
              <a:rPr lang="en-US" altLang="en-US" smtClean="0"/>
              <a:pPr/>
              <a:t>15</a:t>
            </a:fld>
            <a:endParaRPr lang="en-US" altLang="en-US" dirty="0"/>
          </a:p>
        </p:txBody>
      </p:sp>
    </p:spTree>
    <p:extLst>
      <p:ext uri="{BB962C8B-B14F-4D97-AF65-F5344CB8AC3E}">
        <p14:creationId xmlns:p14="http://schemas.microsoft.com/office/powerpoint/2010/main" val="3008284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68ACB-654B-834C-41C6-79C78FAA4B1E}"/>
              </a:ext>
            </a:extLst>
          </p:cNvPr>
          <p:cNvSpPr>
            <a:spLocks noGrp="1"/>
          </p:cNvSpPr>
          <p:nvPr>
            <p:ph type="title"/>
          </p:nvPr>
        </p:nvSpPr>
        <p:spPr/>
        <p:txBody>
          <a:bodyPr/>
          <a:lstStyle/>
          <a:p>
            <a:r>
              <a:rPr lang="en-US" dirty="0"/>
              <a:t>Continuity…for the near term</a:t>
            </a:r>
          </a:p>
        </p:txBody>
      </p:sp>
      <p:sp>
        <p:nvSpPr>
          <p:cNvPr id="3" name="Content Placeholder 2">
            <a:extLst>
              <a:ext uri="{FF2B5EF4-FFF2-40B4-BE49-F238E27FC236}">
                <a16:creationId xmlns:a16="http://schemas.microsoft.com/office/drawing/2014/main" id="{96594CB4-22D2-3796-63A9-2C03DF466417}"/>
              </a:ext>
            </a:extLst>
          </p:cNvPr>
          <p:cNvSpPr>
            <a:spLocks noGrp="1"/>
          </p:cNvSpPr>
          <p:nvPr>
            <p:ph idx="1"/>
          </p:nvPr>
        </p:nvSpPr>
        <p:spPr/>
        <p:txBody>
          <a:bodyPr/>
          <a:lstStyle/>
          <a:p>
            <a:r>
              <a:rPr lang="en-US" dirty="0"/>
              <a:t>How to meet requirements</a:t>
            </a:r>
          </a:p>
          <a:p>
            <a:pPr lvl="1"/>
            <a:r>
              <a:rPr lang="en-US" dirty="0"/>
              <a:t>MOAs</a:t>
            </a:r>
          </a:p>
          <a:p>
            <a:pPr lvl="1"/>
            <a:r>
              <a:rPr lang="en-US" dirty="0"/>
              <a:t>On site backup</a:t>
            </a:r>
          </a:p>
          <a:p>
            <a:pPr lvl="1"/>
            <a:r>
              <a:rPr lang="en-US" dirty="0"/>
              <a:t>Alternative methods, emergency plans</a:t>
            </a:r>
          </a:p>
          <a:p>
            <a:pPr lvl="1"/>
            <a:r>
              <a:rPr lang="en-US" dirty="0"/>
              <a:t>Personnel cross training, corporate reach back, etc.</a:t>
            </a:r>
          </a:p>
          <a:p>
            <a:r>
              <a:rPr lang="en-US" dirty="0"/>
              <a:t>Concern</a:t>
            </a:r>
          </a:p>
          <a:p>
            <a:pPr lvl="1"/>
            <a:r>
              <a:rPr lang="en-US" dirty="0"/>
              <a:t>No plan, agreement not renewed within accreditation period (if utilizing backup agreement), spare parts or maintenance capability not in place. </a:t>
            </a:r>
          </a:p>
          <a:p>
            <a:r>
              <a:rPr lang="en-US" dirty="0"/>
              <a:t>Observation	</a:t>
            </a:r>
          </a:p>
          <a:p>
            <a:pPr lvl="1"/>
            <a:r>
              <a:rPr lang="en-US" dirty="0"/>
              <a:t>Plan or agreement in place, not comprehensive, plans may lack detail</a:t>
            </a:r>
          </a:p>
          <a:p>
            <a:endParaRPr lang="en-US" dirty="0"/>
          </a:p>
        </p:txBody>
      </p:sp>
      <p:sp>
        <p:nvSpPr>
          <p:cNvPr id="4" name="Slide Number Placeholder 3">
            <a:extLst>
              <a:ext uri="{FF2B5EF4-FFF2-40B4-BE49-F238E27FC236}">
                <a16:creationId xmlns:a16="http://schemas.microsoft.com/office/drawing/2014/main" id="{678E7A6F-31B6-C21E-EF55-B3FD9298C02C}"/>
              </a:ext>
            </a:extLst>
          </p:cNvPr>
          <p:cNvSpPr>
            <a:spLocks noGrp="1"/>
          </p:cNvSpPr>
          <p:nvPr>
            <p:ph type="sldNum" sz="quarter" idx="10"/>
          </p:nvPr>
        </p:nvSpPr>
        <p:spPr/>
        <p:txBody>
          <a:bodyPr/>
          <a:lstStyle/>
          <a:p>
            <a:fld id="{67C7B901-DD5A-4D63-983D-2E3EEDC6FDFD}" type="slidenum">
              <a:rPr lang="en-US" altLang="en-US" smtClean="0"/>
              <a:pPr/>
              <a:t>16</a:t>
            </a:fld>
            <a:endParaRPr lang="en-US" altLang="en-US" dirty="0"/>
          </a:p>
        </p:txBody>
      </p:sp>
    </p:spTree>
    <p:extLst>
      <p:ext uri="{BB962C8B-B14F-4D97-AF65-F5344CB8AC3E}">
        <p14:creationId xmlns:p14="http://schemas.microsoft.com/office/powerpoint/2010/main" val="1105777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1E2C5-774B-3B92-36AD-5F574C019221}"/>
              </a:ext>
            </a:extLst>
          </p:cNvPr>
          <p:cNvSpPr>
            <a:spLocks noGrp="1"/>
          </p:cNvSpPr>
          <p:nvPr>
            <p:ph type="title"/>
          </p:nvPr>
        </p:nvSpPr>
        <p:spPr/>
        <p:txBody>
          <a:bodyPr/>
          <a:lstStyle/>
          <a:p>
            <a:r>
              <a:rPr lang="en-US" dirty="0"/>
              <a:t>Common questions</a:t>
            </a:r>
          </a:p>
        </p:txBody>
      </p:sp>
      <p:sp>
        <p:nvSpPr>
          <p:cNvPr id="3" name="Content Placeholder 2">
            <a:extLst>
              <a:ext uri="{FF2B5EF4-FFF2-40B4-BE49-F238E27FC236}">
                <a16:creationId xmlns:a16="http://schemas.microsoft.com/office/drawing/2014/main" id="{54CE1D24-D77F-B31E-D8BF-C28E6423C222}"/>
              </a:ext>
            </a:extLst>
          </p:cNvPr>
          <p:cNvSpPr>
            <a:spLocks noGrp="1"/>
          </p:cNvSpPr>
          <p:nvPr>
            <p:ph idx="1"/>
          </p:nvPr>
        </p:nvSpPr>
        <p:spPr/>
        <p:txBody>
          <a:bodyPr/>
          <a:lstStyle/>
          <a:p>
            <a:r>
              <a:rPr lang="en-US" dirty="0"/>
              <a:t>Group assessments of DOELAP-Qualified Vendors</a:t>
            </a:r>
          </a:p>
          <a:p>
            <a:r>
              <a:rPr lang="en-US" dirty="0"/>
              <a:t>Both 1095 and 1112 include essentially the same requirements:</a:t>
            </a:r>
          </a:p>
          <a:p>
            <a:pPr lvl="1"/>
            <a:r>
              <a:rPr lang="en-US" dirty="0"/>
              <a:t>The DOELAP accredited program has the responsibility for ensuring the requirements of this technical standard are met. </a:t>
            </a:r>
          </a:p>
          <a:p>
            <a:pPr lvl="1"/>
            <a:r>
              <a:rPr lang="en-US" dirty="0"/>
              <a:t>The program shall have a procedure for conducting quality assurance assessments of the service provider; that includes on-site audits, quality control reviews, and blind quality control [audit dosimeters]. The procedures shall also describe how findings are identified and corrected. </a:t>
            </a:r>
          </a:p>
          <a:p>
            <a:r>
              <a:rPr lang="en-US" dirty="0"/>
              <a:t>DOELAP checklist? DOELAP Vendor Qualification assessment report? Individual SOW requirements</a:t>
            </a:r>
          </a:p>
        </p:txBody>
      </p:sp>
      <p:sp>
        <p:nvSpPr>
          <p:cNvPr id="4" name="Slide Number Placeholder 3">
            <a:extLst>
              <a:ext uri="{FF2B5EF4-FFF2-40B4-BE49-F238E27FC236}">
                <a16:creationId xmlns:a16="http://schemas.microsoft.com/office/drawing/2014/main" id="{0A596BCE-CA46-91AA-9720-1652C146C589}"/>
              </a:ext>
            </a:extLst>
          </p:cNvPr>
          <p:cNvSpPr>
            <a:spLocks noGrp="1"/>
          </p:cNvSpPr>
          <p:nvPr>
            <p:ph type="sldNum" sz="quarter" idx="10"/>
          </p:nvPr>
        </p:nvSpPr>
        <p:spPr/>
        <p:txBody>
          <a:bodyPr/>
          <a:lstStyle/>
          <a:p>
            <a:fld id="{67C7B901-DD5A-4D63-983D-2E3EEDC6FDFD}" type="slidenum">
              <a:rPr lang="en-US" altLang="en-US" smtClean="0"/>
              <a:pPr/>
              <a:t>17</a:t>
            </a:fld>
            <a:endParaRPr lang="en-US" altLang="en-US" dirty="0"/>
          </a:p>
        </p:txBody>
      </p:sp>
    </p:spTree>
    <p:extLst>
      <p:ext uri="{BB962C8B-B14F-4D97-AF65-F5344CB8AC3E}">
        <p14:creationId xmlns:p14="http://schemas.microsoft.com/office/powerpoint/2010/main" val="1078228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3783E-E43E-6E97-0288-357CB8D2D7CA}"/>
              </a:ext>
            </a:extLst>
          </p:cNvPr>
          <p:cNvSpPr>
            <a:spLocks noGrp="1"/>
          </p:cNvSpPr>
          <p:nvPr>
            <p:ph type="title"/>
          </p:nvPr>
        </p:nvSpPr>
        <p:spPr/>
        <p:txBody>
          <a:bodyPr/>
          <a:lstStyle/>
          <a:p>
            <a:r>
              <a:rPr lang="en-US" dirty="0"/>
              <a:t>Common questions</a:t>
            </a:r>
          </a:p>
        </p:txBody>
      </p:sp>
      <p:sp>
        <p:nvSpPr>
          <p:cNvPr id="3" name="Content Placeholder 2">
            <a:extLst>
              <a:ext uri="{FF2B5EF4-FFF2-40B4-BE49-F238E27FC236}">
                <a16:creationId xmlns:a16="http://schemas.microsoft.com/office/drawing/2014/main" id="{EE50DFA0-B318-3A9E-47D8-834F6DEDF167}"/>
              </a:ext>
            </a:extLst>
          </p:cNvPr>
          <p:cNvSpPr>
            <a:spLocks noGrp="1"/>
          </p:cNvSpPr>
          <p:nvPr>
            <p:ph idx="1"/>
          </p:nvPr>
        </p:nvSpPr>
        <p:spPr/>
        <p:txBody>
          <a:bodyPr/>
          <a:lstStyle/>
          <a:p>
            <a:r>
              <a:rPr lang="en-US" dirty="0"/>
              <a:t>Observation of work performance</a:t>
            </a:r>
          </a:p>
          <a:p>
            <a:pPr lvl="1"/>
            <a:r>
              <a:rPr lang="en-US" dirty="0"/>
              <a:t>The Technical Lead shall initially and at least annually evaluate and document the proficiency of each staff member authorized to perform dosimetry-related functions. When appropriate, this proficiency assessment should include an observation of performance. DOE-STD-1095-2025 4.4(d)</a:t>
            </a:r>
          </a:p>
          <a:p>
            <a:pPr lvl="1"/>
            <a:r>
              <a:rPr lang="en-US" dirty="0"/>
              <a:t>Previous language was “shall”</a:t>
            </a:r>
          </a:p>
          <a:p>
            <a:r>
              <a:rPr lang="en-US" dirty="0"/>
              <a:t>Other questions – where the DOELAP Standards are not specific or don’t address the particular topic, DOELAP gives latitude to site needs. </a:t>
            </a:r>
          </a:p>
          <a:p>
            <a:endParaRPr lang="en-US" dirty="0"/>
          </a:p>
        </p:txBody>
      </p:sp>
      <p:sp>
        <p:nvSpPr>
          <p:cNvPr id="4" name="Slide Number Placeholder 3">
            <a:extLst>
              <a:ext uri="{FF2B5EF4-FFF2-40B4-BE49-F238E27FC236}">
                <a16:creationId xmlns:a16="http://schemas.microsoft.com/office/drawing/2014/main" id="{75F02A16-84FE-6C54-BD19-3649FBB139E3}"/>
              </a:ext>
            </a:extLst>
          </p:cNvPr>
          <p:cNvSpPr>
            <a:spLocks noGrp="1"/>
          </p:cNvSpPr>
          <p:nvPr>
            <p:ph type="sldNum" sz="quarter" idx="10"/>
          </p:nvPr>
        </p:nvSpPr>
        <p:spPr/>
        <p:txBody>
          <a:bodyPr/>
          <a:lstStyle/>
          <a:p>
            <a:fld id="{67C7B901-DD5A-4D63-983D-2E3EEDC6FDFD}" type="slidenum">
              <a:rPr lang="en-US" altLang="en-US" smtClean="0"/>
              <a:pPr/>
              <a:t>18</a:t>
            </a:fld>
            <a:endParaRPr lang="en-US" altLang="en-US" dirty="0"/>
          </a:p>
        </p:txBody>
      </p:sp>
    </p:spTree>
    <p:extLst>
      <p:ext uri="{BB962C8B-B14F-4D97-AF65-F5344CB8AC3E}">
        <p14:creationId xmlns:p14="http://schemas.microsoft.com/office/powerpoint/2010/main" val="3233886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73DCA-8A77-ADB7-FD7F-DEEE852E9088}"/>
              </a:ext>
            </a:extLst>
          </p:cNvPr>
          <p:cNvSpPr>
            <a:spLocks noGrp="1"/>
          </p:cNvSpPr>
          <p:nvPr>
            <p:ph type="title"/>
          </p:nvPr>
        </p:nvSpPr>
        <p:spPr>
          <a:xfrm>
            <a:off x="457200" y="76200"/>
            <a:ext cx="7620000" cy="1143000"/>
          </a:xfrm>
        </p:spPr>
        <p:txBody>
          <a:bodyPr/>
          <a:lstStyle/>
          <a:p>
            <a:r>
              <a:rPr lang="en-US" dirty="0"/>
              <a:t>Contacts</a:t>
            </a:r>
          </a:p>
        </p:txBody>
      </p:sp>
      <p:sp>
        <p:nvSpPr>
          <p:cNvPr id="3" name="Content Placeholder 2">
            <a:extLst>
              <a:ext uri="{FF2B5EF4-FFF2-40B4-BE49-F238E27FC236}">
                <a16:creationId xmlns:a16="http://schemas.microsoft.com/office/drawing/2014/main" id="{077ABDD7-89FF-3363-7E87-884AC05FDDB2}"/>
              </a:ext>
            </a:extLst>
          </p:cNvPr>
          <p:cNvSpPr>
            <a:spLocks noGrp="1"/>
          </p:cNvSpPr>
          <p:nvPr>
            <p:ph idx="1"/>
          </p:nvPr>
        </p:nvSpPr>
        <p:spPr>
          <a:xfrm>
            <a:off x="457200" y="1219200"/>
            <a:ext cx="7620000" cy="4800600"/>
          </a:xfrm>
        </p:spPr>
        <p:txBody>
          <a:bodyPr/>
          <a:lstStyle/>
          <a:p>
            <a:r>
              <a:rPr lang="en-US" dirty="0">
                <a:hlinkClick r:id="rId2"/>
              </a:rPr>
              <a:t>https://resl.id.energy.gov/doelap/doelap.html</a:t>
            </a:r>
            <a:endParaRPr lang="en-US" dirty="0"/>
          </a:p>
          <a:p>
            <a:r>
              <a:rPr lang="en-US" dirty="0"/>
              <a:t>One-stop-shop for DOE Standards, assessment checklists, webinar presentations, etc. </a:t>
            </a:r>
          </a:p>
          <a:p>
            <a:r>
              <a:rPr lang="en-US" dirty="0"/>
              <a:t>Steve Bohrer, STM-DOELAP</a:t>
            </a:r>
          </a:p>
          <a:p>
            <a:pPr lvl="1"/>
            <a:r>
              <a:rPr lang="en-US" dirty="0">
                <a:hlinkClick r:id="rId3"/>
              </a:rPr>
              <a:t>bohrerse@id.doe.gov</a:t>
            </a:r>
            <a:endParaRPr lang="en-US" dirty="0"/>
          </a:p>
          <a:p>
            <a:r>
              <a:rPr lang="en-US" dirty="0"/>
              <a:t>Shane Steidley, STM-Chemistry</a:t>
            </a:r>
          </a:p>
          <a:p>
            <a:pPr lvl="1"/>
            <a:r>
              <a:rPr lang="en-US" dirty="0">
                <a:hlinkClick r:id="rId4"/>
              </a:rPr>
              <a:t>steidlsd@id.doe.gov</a:t>
            </a:r>
            <a:endParaRPr lang="en-US" dirty="0"/>
          </a:p>
          <a:p>
            <a:r>
              <a:rPr lang="en-US" dirty="0"/>
              <a:t>Guy Backstrom, RESL Director</a:t>
            </a:r>
          </a:p>
          <a:p>
            <a:pPr lvl="1"/>
            <a:r>
              <a:rPr lang="en-US" dirty="0">
                <a:hlinkClick r:id="rId5"/>
              </a:rPr>
              <a:t>backstlg@id.doe.gov</a:t>
            </a:r>
            <a:endParaRPr lang="en-US" dirty="0"/>
          </a:p>
          <a:p>
            <a:endParaRPr lang="en-US" dirty="0"/>
          </a:p>
          <a:p>
            <a:endParaRPr lang="en-US" dirty="0"/>
          </a:p>
          <a:p>
            <a:pPr marL="114300" indent="0">
              <a:buNone/>
            </a:pPr>
            <a:endParaRPr lang="en-US" dirty="0"/>
          </a:p>
          <a:p>
            <a:endParaRPr lang="en-US" dirty="0"/>
          </a:p>
        </p:txBody>
      </p:sp>
      <p:sp>
        <p:nvSpPr>
          <p:cNvPr id="4" name="Slide Number Placeholder 3">
            <a:extLst>
              <a:ext uri="{FF2B5EF4-FFF2-40B4-BE49-F238E27FC236}">
                <a16:creationId xmlns:a16="http://schemas.microsoft.com/office/drawing/2014/main" id="{DB2EF07C-B798-F21F-F55C-AD98FD0321A0}"/>
              </a:ext>
            </a:extLst>
          </p:cNvPr>
          <p:cNvSpPr>
            <a:spLocks noGrp="1"/>
          </p:cNvSpPr>
          <p:nvPr>
            <p:ph type="sldNum" sz="quarter" idx="10"/>
          </p:nvPr>
        </p:nvSpPr>
        <p:spPr/>
        <p:txBody>
          <a:bodyPr/>
          <a:lstStyle/>
          <a:p>
            <a:fld id="{67C7B901-DD5A-4D63-983D-2E3EEDC6FDFD}" type="slidenum">
              <a:rPr lang="en-US" altLang="en-US" smtClean="0"/>
              <a:pPr/>
              <a:t>19</a:t>
            </a:fld>
            <a:endParaRPr lang="en-US" altLang="en-US" dirty="0"/>
          </a:p>
        </p:txBody>
      </p:sp>
      <p:sp>
        <p:nvSpPr>
          <p:cNvPr id="7" name="TextBox 6">
            <a:extLst>
              <a:ext uri="{FF2B5EF4-FFF2-40B4-BE49-F238E27FC236}">
                <a16:creationId xmlns:a16="http://schemas.microsoft.com/office/drawing/2014/main" id="{86C0A613-D76A-2075-6661-C58F5BE8090E}"/>
              </a:ext>
            </a:extLst>
          </p:cNvPr>
          <p:cNvSpPr txBox="1"/>
          <p:nvPr/>
        </p:nvSpPr>
        <p:spPr>
          <a:xfrm>
            <a:off x="2438400" y="5233253"/>
            <a:ext cx="3657600" cy="830997"/>
          </a:xfrm>
          <a:prstGeom prst="rect">
            <a:avLst/>
          </a:prstGeom>
          <a:noFill/>
        </p:spPr>
        <p:txBody>
          <a:bodyPr wrap="square" rtlCol="0">
            <a:spAutoFit/>
          </a:bodyPr>
          <a:lstStyle/>
          <a:p>
            <a:pPr algn="ctr"/>
            <a:r>
              <a:rPr lang="en-US" sz="4800" dirty="0"/>
              <a:t>Questions?</a:t>
            </a:r>
          </a:p>
        </p:txBody>
      </p:sp>
      <p:pic>
        <p:nvPicPr>
          <p:cNvPr id="9" name="Picture 8">
            <a:extLst>
              <a:ext uri="{FF2B5EF4-FFF2-40B4-BE49-F238E27FC236}">
                <a16:creationId xmlns:a16="http://schemas.microsoft.com/office/drawing/2014/main" id="{54099EC7-907A-6F4F-0AA1-7F99741DEBA7}"/>
              </a:ext>
            </a:extLst>
          </p:cNvPr>
          <p:cNvPicPr>
            <a:picLocks noChangeAspect="1"/>
          </p:cNvPicPr>
          <p:nvPr/>
        </p:nvPicPr>
        <p:blipFill>
          <a:blip r:embed="rId6"/>
          <a:stretch>
            <a:fillRect/>
          </a:stretch>
        </p:blipFill>
        <p:spPr>
          <a:xfrm>
            <a:off x="4712494" y="2028091"/>
            <a:ext cx="3224212" cy="3224212"/>
          </a:xfrm>
          <a:prstGeom prst="rect">
            <a:avLst/>
          </a:prstGeom>
        </p:spPr>
      </p:pic>
    </p:spTree>
    <p:extLst>
      <p:ext uri="{BB962C8B-B14F-4D97-AF65-F5344CB8AC3E}">
        <p14:creationId xmlns:p14="http://schemas.microsoft.com/office/powerpoint/2010/main" val="42026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45F15-AC70-E376-6A45-720D516AB938}"/>
              </a:ext>
            </a:extLst>
          </p:cNvPr>
          <p:cNvSpPr>
            <a:spLocks noGrp="1"/>
          </p:cNvSpPr>
          <p:nvPr>
            <p:ph type="title"/>
          </p:nvPr>
        </p:nvSpPr>
        <p:spPr/>
        <p:txBody>
          <a:bodyPr/>
          <a:lstStyle/>
          <a:p>
            <a:r>
              <a:rPr lang="en-US" dirty="0"/>
              <a:t>DOELAP Purpose</a:t>
            </a:r>
          </a:p>
        </p:txBody>
      </p:sp>
      <p:sp>
        <p:nvSpPr>
          <p:cNvPr id="3" name="Content Placeholder 2">
            <a:extLst>
              <a:ext uri="{FF2B5EF4-FFF2-40B4-BE49-F238E27FC236}">
                <a16:creationId xmlns:a16="http://schemas.microsoft.com/office/drawing/2014/main" id="{23DF5F64-85D0-51D6-87F6-A16D7F98DE13}"/>
              </a:ext>
            </a:extLst>
          </p:cNvPr>
          <p:cNvSpPr>
            <a:spLocks noGrp="1"/>
          </p:cNvSpPr>
          <p:nvPr>
            <p:ph idx="1"/>
          </p:nvPr>
        </p:nvSpPr>
        <p:spPr/>
        <p:txBody>
          <a:bodyPr/>
          <a:lstStyle/>
          <a:p>
            <a:r>
              <a:rPr lang="en-US" sz="1800" dirty="0"/>
              <a:t>The Department of Energy (DOE) implemented the DOE Laboratory Accreditation Program (DOELAP) for personnel dosimetry in 1986 and for radiobioassay in 1998. The objective of DOELAP is to </a:t>
            </a:r>
            <a:r>
              <a:rPr lang="en-US" sz="1800" u="sng" dirty="0"/>
              <a:t>assure the competency </a:t>
            </a:r>
            <a:r>
              <a:rPr lang="en-US" sz="1800" dirty="0"/>
              <a:t>of dosimetry and radiobioassay measurements, provide calibration </a:t>
            </a:r>
            <a:r>
              <a:rPr lang="en-US" sz="1800" u="sng" dirty="0"/>
              <a:t>intercomparisons</a:t>
            </a:r>
            <a:r>
              <a:rPr lang="en-US" sz="1800" dirty="0"/>
              <a:t>, perform site </a:t>
            </a:r>
            <a:r>
              <a:rPr lang="en-US" sz="1800" u="sng" dirty="0"/>
              <a:t>assessments</a:t>
            </a:r>
            <a:r>
              <a:rPr lang="en-US" sz="1800" dirty="0"/>
              <a:t>, and </a:t>
            </a:r>
            <a:r>
              <a:rPr lang="en-US" sz="1800" u="sng" dirty="0"/>
              <a:t>encourage applied research </a:t>
            </a:r>
            <a:r>
              <a:rPr lang="en-US" sz="1800" dirty="0"/>
              <a:t>in areas where there is a technology shortfall. DOE also expects the program to </a:t>
            </a:r>
            <a:r>
              <a:rPr lang="en-US" sz="1800" u="sng" dirty="0"/>
              <a:t>enhance cooperation </a:t>
            </a:r>
            <a:r>
              <a:rPr lang="en-US" sz="1800" dirty="0"/>
              <a:t>and technical </a:t>
            </a:r>
            <a:r>
              <a:rPr lang="en-US" sz="1800" u="sng" dirty="0"/>
              <a:t>information exchange </a:t>
            </a:r>
            <a:r>
              <a:rPr lang="en-US" sz="1800" dirty="0"/>
              <a:t>among its sites and facilities in order to provide a more </a:t>
            </a:r>
            <a:r>
              <a:rPr lang="en-US" sz="1800" u="sng" dirty="0"/>
              <a:t>standardized</a:t>
            </a:r>
            <a:r>
              <a:rPr lang="en-US" sz="1800" dirty="0"/>
              <a:t> and </a:t>
            </a:r>
            <a:r>
              <a:rPr lang="en-US" sz="1800" u="sng" dirty="0"/>
              <a:t>uniform</a:t>
            </a:r>
            <a:r>
              <a:rPr lang="en-US" sz="1800" dirty="0"/>
              <a:t> radiation dosimetry capability. DOE sites and facilities are expected to use standards and other technical guidance from DOE to ensure that the performance of personnel dosimetry and radiobioassay measurements are adequate to meet the standards of Title 10, Code of Federal Regulations, Part 835, Occupational Radiation Protection and related documents. </a:t>
            </a:r>
          </a:p>
        </p:txBody>
      </p:sp>
      <p:sp>
        <p:nvSpPr>
          <p:cNvPr id="4" name="Slide Number Placeholder 3">
            <a:extLst>
              <a:ext uri="{FF2B5EF4-FFF2-40B4-BE49-F238E27FC236}">
                <a16:creationId xmlns:a16="http://schemas.microsoft.com/office/drawing/2014/main" id="{A1CEE1DF-C91F-951C-DDB9-BA205559A20B}"/>
              </a:ext>
            </a:extLst>
          </p:cNvPr>
          <p:cNvSpPr>
            <a:spLocks noGrp="1"/>
          </p:cNvSpPr>
          <p:nvPr>
            <p:ph type="sldNum" sz="quarter" idx="10"/>
          </p:nvPr>
        </p:nvSpPr>
        <p:spPr/>
        <p:txBody>
          <a:bodyPr/>
          <a:lstStyle/>
          <a:p>
            <a:fld id="{67C7B901-DD5A-4D63-983D-2E3EEDC6FDFD}" type="slidenum">
              <a:rPr lang="en-US" altLang="en-US" smtClean="0"/>
              <a:pPr/>
              <a:t>2</a:t>
            </a:fld>
            <a:endParaRPr lang="en-US" altLang="en-US" dirty="0"/>
          </a:p>
        </p:txBody>
      </p:sp>
    </p:spTree>
    <p:extLst>
      <p:ext uri="{BB962C8B-B14F-4D97-AF65-F5344CB8AC3E}">
        <p14:creationId xmlns:p14="http://schemas.microsoft.com/office/powerpoint/2010/main" val="2098373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18653"/>
            <a:ext cx="7620000" cy="1143000"/>
          </a:xfrm>
        </p:spPr>
        <p:txBody>
          <a:bodyPr/>
          <a:lstStyle/>
          <a:p>
            <a:r>
              <a:rPr lang="en-US" dirty="0"/>
              <a:t>DOELAP Process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87748" y="2178543"/>
            <a:ext cx="2851052" cy="2943305"/>
          </a:xfrm>
          <a:prstGeom prst="rect">
            <a:avLst/>
          </a:prstGeom>
        </p:spPr>
      </p:pic>
      <p:sp>
        <p:nvSpPr>
          <p:cNvPr id="5" name="TextBox 4"/>
          <p:cNvSpPr txBox="1"/>
          <p:nvPr/>
        </p:nvSpPr>
        <p:spPr>
          <a:xfrm>
            <a:off x="2376062" y="856543"/>
            <a:ext cx="3997312" cy="1477328"/>
          </a:xfrm>
          <a:prstGeom prst="rect">
            <a:avLst/>
          </a:prstGeom>
          <a:noFill/>
        </p:spPr>
        <p:txBody>
          <a:bodyPr wrap="square" rtlCol="0">
            <a:spAutoFit/>
          </a:bodyPr>
          <a:lstStyle/>
          <a:p>
            <a:r>
              <a:rPr lang="en-US" dirty="0">
                <a:solidFill>
                  <a:srgbClr val="00B0F0"/>
                </a:solidFill>
                <a:latin typeface="Berlin Sans FB" panose="020E0602020502020306" pitchFamily="34" charset="0"/>
              </a:rPr>
              <a:t>Application</a:t>
            </a:r>
          </a:p>
          <a:p>
            <a:pPr marL="214313" indent="-214313">
              <a:buFontTx/>
              <a:buChar char="-"/>
            </a:pPr>
            <a:r>
              <a:rPr lang="en-US" dirty="0">
                <a:solidFill>
                  <a:srgbClr val="00B0F0"/>
                </a:solidFill>
                <a:latin typeface="Berlin Sans FB" panose="020E0602020502020306" pitchFamily="34" charset="0"/>
              </a:rPr>
              <a:t>Categories based on site requirements</a:t>
            </a:r>
          </a:p>
          <a:p>
            <a:pPr marL="214313" indent="-214313">
              <a:buFontTx/>
              <a:buChar char="-"/>
            </a:pPr>
            <a:r>
              <a:rPr lang="en-US" dirty="0">
                <a:solidFill>
                  <a:srgbClr val="00B0F0"/>
                </a:solidFill>
                <a:latin typeface="Berlin Sans FB" panose="020E0602020502020306" pitchFamily="34" charset="0"/>
              </a:rPr>
              <a:t>Quality Assurance Program</a:t>
            </a:r>
          </a:p>
          <a:p>
            <a:pPr marL="214313" indent="-214313">
              <a:buFontTx/>
              <a:buChar char="-"/>
            </a:pPr>
            <a:r>
              <a:rPr lang="en-US" dirty="0">
                <a:solidFill>
                  <a:srgbClr val="00B0F0"/>
                </a:solidFill>
                <a:latin typeface="Berlin Sans FB" panose="020E0602020502020306" pitchFamily="34" charset="0"/>
              </a:rPr>
              <a:t>Field Office Review</a:t>
            </a:r>
          </a:p>
          <a:p>
            <a:pPr marL="214313" indent="-214313">
              <a:buFontTx/>
              <a:buChar char="-"/>
            </a:pPr>
            <a:endParaRPr lang="en-US" dirty="0">
              <a:solidFill>
                <a:srgbClr val="00B0F0"/>
              </a:solidFill>
              <a:latin typeface="Berlin Sans FB" panose="020E0602020502020306" pitchFamily="34" charset="0"/>
            </a:endParaRPr>
          </a:p>
        </p:txBody>
      </p:sp>
      <p:sp>
        <p:nvSpPr>
          <p:cNvPr id="6" name="TextBox 5"/>
          <p:cNvSpPr txBox="1"/>
          <p:nvPr/>
        </p:nvSpPr>
        <p:spPr>
          <a:xfrm>
            <a:off x="5788478" y="2040773"/>
            <a:ext cx="3364875" cy="2862322"/>
          </a:xfrm>
          <a:prstGeom prst="rect">
            <a:avLst/>
          </a:prstGeom>
          <a:noFill/>
        </p:spPr>
        <p:txBody>
          <a:bodyPr wrap="square" rtlCol="0">
            <a:spAutoFit/>
          </a:bodyPr>
          <a:lstStyle/>
          <a:p>
            <a:r>
              <a:rPr lang="en-US" dirty="0">
                <a:solidFill>
                  <a:srgbClr val="00B0F0"/>
                </a:solidFill>
                <a:latin typeface="Berlin Sans FB" panose="020E0602020502020306" pitchFamily="34" charset="0"/>
              </a:rPr>
              <a:t>Performance Testing</a:t>
            </a:r>
          </a:p>
          <a:p>
            <a:pPr marL="257175" indent="-257175">
              <a:buFontTx/>
              <a:buChar char="-"/>
            </a:pPr>
            <a:r>
              <a:rPr lang="en-US" dirty="0">
                <a:solidFill>
                  <a:srgbClr val="00B0F0"/>
                </a:solidFill>
                <a:latin typeface="Berlin Sans FB" panose="020E0602020502020306" pitchFamily="34" charset="0"/>
              </a:rPr>
              <a:t>ANSI N13.11, </a:t>
            </a:r>
            <a:r>
              <a:rPr lang="en-US" i="1" dirty="0">
                <a:solidFill>
                  <a:srgbClr val="00B0F0"/>
                </a:solidFill>
                <a:latin typeface="Berlin Sans FB" panose="020E0602020502020306" pitchFamily="34" charset="0"/>
              </a:rPr>
              <a:t>Personnel Dosimetry Performance Criteria and Testing</a:t>
            </a:r>
          </a:p>
          <a:p>
            <a:pPr marL="257175" indent="-257175">
              <a:buFontTx/>
              <a:buChar char="-"/>
            </a:pPr>
            <a:r>
              <a:rPr lang="en-US" dirty="0">
                <a:solidFill>
                  <a:srgbClr val="00B0F0"/>
                </a:solidFill>
                <a:latin typeface="Berlin Sans FB" panose="020E0602020502020306" pitchFamily="34" charset="0"/>
              </a:rPr>
              <a:t>ANSI N13.32, </a:t>
            </a:r>
            <a:r>
              <a:rPr lang="en-US" i="1" dirty="0">
                <a:solidFill>
                  <a:srgbClr val="00B0F0"/>
                </a:solidFill>
                <a:latin typeface="Berlin Sans FB" panose="020E0602020502020306" pitchFamily="34" charset="0"/>
              </a:rPr>
              <a:t>Performance Testing for Extremity Dosimeters</a:t>
            </a:r>
          </a:p>
          <a:p>
            <a:pPr marL="257175" indent="-257175">
              <a:buFontTx/>
              <a:buChar char="-"/>
            </a:pPr>
            <a:r>
              <a:rPr lang="en-US" dirty="0">
                <a:solidFill>
                  <a:srgbClr val="00B0F0"/>
                </a:solidFill>
                <a:latin typeface="Berlin Sans FB" panose="020E0602020502020306" pitchFamily="34" charset="0"/>
              </a:rPr>
              <a:t>ANSI N13.30, </a:t>
            </a:r>
            <a:r>
              <a:rPr lang="en-US" i="1" dirty="0">
                <a:solidFill>
                  <a:srgbClr val="00B0F0"/>
                </a:solidFill>
                <a:latin typeface="Berlin Sans FB" panose="020E0602020502020306" pitchFamily="34" charset="0"/>
              </a:rPr>
              <a:t>Performance Criteria for Radiobioassay</a:t>
            </a:r>
          </a:p>
          <a:p>
            <a:endParaRPr lang="en-US" dirty="0">
              <a:solidFill>
                <a:srgbClr val="00B0F0"/>
              </a:solidFill>
              <a:latin typeface="Berlin Sans FB" panose="020E0602020502020306" pitchFamily="34" charset="0"/>
            </a:endParaRPr>
          </a:p>
        </p:txBody>
      </p:sp>
      <p:sp>
        <p:nvSpPr>
          <p:cNvPr id="7" name="TextBox 6"/>
          <p:cNvSpPr txBox="1"/>
          <p:nvPr/>
        </p:nvSpPr>
        <p:spPr>
          <a:xfrm>
            <a:off x="5053579" y="5103674"/>
            <a:ext cx="2862515" cy="1754326"/>
          </a:xfrm>
          <a:prstGeom prst="rect">
            <a:avLst/>
          </a:prstGeom>
          <a:noFill/>
        </p:spPr>
        <p:txBody>
          <a:bodyPr wrap="square" rtlCol="0">
            <a:spAutoFit/>
          </a:bodyPr>
          <a:lstStyle/>
          <a:p>
            <a:r>
              <a:rPr lang="en-US" dirty="0">
                <a:solidFill>
                  <a:srgbClr val="00B0F0"/>
                </a:solidFill>
                <a:latin typeface="Berlin Sans FB" panose="020E0602020502020306" pitchFamily="34" charset="0"/>
              </a:rPr>
              <a:t>On-Site Assessment</a:t>
            </a:r>
          </a:p>
          <a:p>
            <a:pPr marL="214313" indent="-214313">
              <a:buFontTx/>
              <a:buChar char="-"/>
            </a:pPr>
            <a:r>
              <a:rPr lang="en-US" dirty="0">
                <a:solidFill>
                  <a:srgbClr val="00B0F0"/>
                </a:solidFill>
                <a:latin typeface="Berlin Sans FB" panose="020E0602020502020306" pitchFamily="34" charset="0"/>
              </a:rPr>
              <a:t>Direct observation and evaluation </a:t>
            </a:r>
          </a:p>
          <a:p>
            <a:pPr marL="214313" indent="-214313">
              <a:buFontTx/>
              <a:buChar char="-"/>
            </a:pPr>
            <a:r>
              <a:rPr lang="en-US" dirty="0">
                <a:solidFill>
                  <a:srgbClr val="00B0F0"/>
                </a:solidFill>
                <a:latin typeface="Berlin Sans FB" panose="020E0602020502020306" pitchFamily="34" charset="0"/>
              </a:rPr>
              <a:t>Conducted by technical experts </a:t>
            </a:r>
          </a:p>
          <a:p>
            <a:pPr marL="214313" indent="-214313">
              <a:buFontTx/>
              <a:buChar char="-"/>
            </a:pPr>
            <a:endParaRPr lang="en-US" dirty="0">
              <a:solidFill>
                <a:srgbClr val="00B0F0"/>
              </a:solidFill>
              <a:latin typeface="Berlin Sans FB" panose="020E0602020502020306" pitchFamily="34" charset="0"/>
            </a:endParaRPr>
          </a:p>
        </p:txBody>
      </p:sp>
      <p:sp>
        <p:nvSpPr>
          <p:cNvPr id="8" name="TextBox 7"/>
          <p:cNvSpPr txBox="1"/>
          <p:nvPr/>
        </p:nvSpPr>
        <p:spPr>
          <a:xfrm>
            <a:off x="1099484" y="5103674"/>
            <a:ext cx="3275234" cy="1200329"/>
          </a:xfrm>
          <a:prstGeom prst="rect">
            <a:avLst/>
          </a:prstGeom>
          <a:noFill/>
        </p:spPr>
        <p:txBody>
          <a:bodyPr wrap="square" rtlCol="0">
            <a:spAutoFit/>
          </a:bodyPr>
          <a:lstStyle/>
          <a:p>
            <a:r>
              <a:rPr lang="en-US" dirty="0">
                <a:solidFill>
                  <a:srgbClr val="00B0F0"/>
                </a:solidFill>
                <a:latin typeface="Berlin Sans FB" panose="020E0602020502020306" pitchFamily="34" charset="0"/>
              </a:rPr>
              <a:t>Oversight Board Review</a:t>
            </a:r>
          </a:p>
          <a:p>
            <a:pPr marL="257175" indent="-257175">
              <a:buFontTx/>
              <a:buChar char="-"/>
            </a:pPr>
            <a:r>
              <a:rPr lang="en-US" dirty="0">
                <a:solidFill>
                  <a:srgbClr val="00B0F0"/>
                </a:solidFill>
                <a:latin typeface="Berlin Sans FB" panose="020E0602020502020306" pitchFamily="34" charset="0"/>
              </a:rPr>
              <a:t>Complete Package</a:t>
            </a:r>
          </a:p>
          <a:p>
            <a:pPr marL="257175" indent="-257175">
              <a:buFontTx/>
              <a:buChar char="-"/>
            </a:pPr>
            <a:r>
              <a:rPr lang="en-US" dirty="0">
                <a:solidFill>
                  <a:srgbClr val="00B0F0"/>
                </a:solidFill>
                <a:latin typeface="Berlin Sans FB" panose="020E0602020502020306" pitchFamily="34" charset="0"/>
              </a:rPr>
              <a:t>Recommendations to Administrator</a:t>
            </a:r>
          </a:p>
        </p:txBody>
      </p:sp>
      <p:sp>
        <p:nvSpPr>
          <p:cNvPr id="9" name="TextBox 8"/>
          <p:cNvSpPr txBox="1"/>
          <p:nvPr/>
        </p:nvSpPr>
        <p:spPr>
          <a:xfrm>
            <a:off x="470297" y="2869326"/>
            <a:ext cx="2885226" cy="2031325"/>
          </a:xfrm>
          <a:prstGeom prst="rect">
            <a:avLst/>
          </a:prstGeom>
          <a:noFill/>
        </p:spPr>
        <p:txBody>
          <a:bodyPr wrap="square" rtlCol="0">
            <a:spAutoFit/>
          </a:bodyPr>
          <a:lstStyle/>
          <a:p>
            <a:r>
              <a:rPr lang="en-US" dirty="0">
                <a:solidFill>
                  <a:srgbClr val="00B0F0"/>
                </a:solidFill>
                <a:latin typeface="Berlin Sans FB" panose="020E0602020502020306" pitchFamily="34" charset="0"/>
              </a:rPr>
              <a:t>Accreditation</a:t>
            </a:r>
          </a:p>
          <a:p>
            <a:pPr marL="257175" indent="-257175">
              <a:buFontTx/>
              <a:buChar char="-"/>
            </a:pPr>
            <a:r>
              <a:rPr lang="en-US" dirty="0">
                <a:solidFill>
                  <a:srgbClr val="00B0F0"/>
                </a:solidFill>
                <a:latin typeface="Berlin Sans FB" panose="020E0602020502020306" pitchFamily="34" charset="0"/>
              </a:rPr>
              <a:t>Period of 3 years</a:t>
            </a:r>
          </a:p>
          <a:p>
            <a:pPr marL="257175" indent="-257175">
              <a:buFontTx/>
              <a:buChar char="-"/>
            </a:pPr>
            <a:r>
              <a:rPr lang="en-US" dirty="0">
                <a:solidFill>
                  <a:srgbClr val="00B0F0"/>
                </a:solidFill>
                <a:latin typeface="Berlin Sans FB" panose="020E0602020502020306" pitchFamily="34" charset="0"/>
              </a:rPr>
              <a:t>Notify DOELAP of changes</a:t>
            </a:r>
          </a:p>
          <a:p>
            <a:pPr marL="257175" indent="-257175">
              <a:buFontTx/>
              <a:buChar char="-"/>
            </a:pPr>
            <a:r>
              <a:rPr lang="en-US" dirty="0">
                <a:solidFill>
                  <a:srgbClr val="00B0F0"/>
                </a:solidFill>
                <a:latin typeface="Berlin Sans FB" panose="020E0602020502020306" pitchFamily="34" charset="0"/>
              </a:rPr>
              <a:t>Memo goes to Field Office</a:t>
            </a:r>
          </a:p>
          <a:p>
            <a:endParaRPr lang="en-US" dirty="0">
              <a:solidFill>
                <a:srgbClr val="00B0F0"/>
              </a:solidFill>
              <a:latin typeface="Berlin Sans FB" panose="020E0602020502020306" pitchFamily="34" charset="0"/>
            </a:endParaRPr>
          </a:p>
        </p:txBody>
      </p:sp>
    </p:spTree>
    <p:extLst>
      <p:ext uri="{BB962C8B-B14F-4D97-AF65-F5344CB8AC3E}">
        <p14:creationId xmlns:p14="http://schemas.microsoft.com/office/powerpoint/2010/main" val="1310537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5F52A-1ABC-75F0-8628-C8ACFBA25F66}"/>
              </a:ext>
            </a:extLst>
          </p:cNvPr>
          <p:cNvSpPr>
            <a:spLocks noGrp="1"/>
          </p:cNvSpPr>
          <p:nvPr>
            <p:ph type="title"/>
          </p:nvPr>
        </p:nvSpPr>
        <p:spPr/>
        <p:txBody>
          <a:bodyPr/>
          <a:lstStyle/>
          <a:p>
            <a:r>
              <a:rPr lang="en-US" dirty="0"/>
              <a:t>DOELAP Standards</a:t>
            </a:r>
          </a:p>
        </p:txBody>
      </p:sp>
      <p:sp>
        <p:nvSpPr>
          <p:cNvPr id="3" name="Content Placeholder 2">
            <a:extLst>
              <a:ext uri="{FF2B5EF4-FFF2-40B4-BE49-F238E27FC236}">
                <a16:creationId xmlns:a16="http://schemas.microsoft.com/office/drawing/2014/main" id="{F45E6F90-8B2C-6ADC-2267-5567984A4FC9}"/>
              </a:ext>
            </a:extLst>
          </p:cNvPr>
          <p:cNvSpPr>
            <a:spLocks noGrp="1"/>
          </p:cNvSpPr>
          <p:nvPr>
            <p:ph idx="1"/>
          </p:nvPr>
        </p:nvSpPr>
        <p:spPr/>
        <p:txBody>
          <a:bodyPr/>
          <a:lstStyle/>
          <a:p>
            <a:r>
              <a:rPr lang="en-US" dirty="0"/>
              <a:t>DOE-STD-1111-20XX, DOELAP Administration</a:t>
            </a:r>
          </a:p>
          <a:p>
            <a:pPr lvl="1"/>
            <a:r>
              <a:rPr lang="en-US" dirty="0"/>
              <a:t>RevCom currently on hold</a:t>
            </a:r>
          </a:p>
          <a:p>
            <a:pPr lvl="1"/>
            <a:r>
              <a:rPr lang="en-US" dirty="0"/>
              <a:t>Was in concurrence phase</a:t>
            </a:r>
          </a:p>
          <a:p>
            <a:r>
              <a:rPr lang="en-US" dirty="0"/>
              <a:t>DOE-STD-1112-2019,  DOELAP for Radiobioassay</a:t>
            </a:r>
          </a:p>
          <a:p>
            <a:pPr lvl="1"/>
            <a:r>
              <a:rPr lang="en-US" dirty="0"/>
              <a:t>Tentatively planning to draft revisions this year</a:t>
            </a:r>
          </a:p>
          <a:p>
            <a:pPr lvl="1"/>
            <a:r>
              <a:rPr lang="en-US" dirty="0"/>
              <a:t>Publication dependent on RevCom</a:t>
            </a:r>
          </a:p>
          <a:p>
            <a:r>
              <a:rPr lang="en-US" dirty="0"/>
              <a:t>DOE-STD-1095-2025, DOELAP for Personnel Dosimetry</a:t>
            </a:r>
          </a:p>
          <a:p>
            <a:pPr lvl="1"/>
            <a:r>
              <a:rPr lang="en-US" dirty="0"/>
              <a:t>Went into effect January 21, 2025</a:t>
            </a:r>
          </a:p>
          <a:p>
            <a:pPr lvl="1"/>
            <a:r>
              <a:rPr lang="en-US" dirty="0"/>
              <a:t>Programs have 1 year to implement</a:t>
            </a:r>
          </a:p>
          <a:p>
            <a:pPr lvl="1"/>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97C81F33-9A26-CD51-23A6-AAD360303BCA}"/>
              </a:ext>
            </a:extLst>
          </p:cNvPr>
          <p:cNvSpPr>
            <a:spLocks noGrp="1"/>
          </p:cNvSpPr>
          <p:nvPr>
            <p:ph type="sldNum" sz="quarter" idx="10"/>
          </p:nvPr>
        </p:nvSpPr>
        <p:spPr/>
        <p:txBody>
          <a:bodyPr/>
          <a:lstStyle/>
          <a:p>
            <a:fld id="{67C7B901-DD5A-4D63-983D-2E3EEDC6FDFD}" type="slidenum">
              <a:rPr lang="en-US" altLang="en-US" smtClean="0"/>
              <a:pPr/>
              <a:t>4</a:t>
            </a:fld>
            <a:endParaRPr lang="en-US" altLang="en-US" dirty="0"/>
          </a:p>
        </p:txBody>
      </p:sp>
    </p:spTree>
    <p:extLst>
      <p:ext uri="{BB962C8B-B14F-4D97-AF65-F5344CB8AC3E}">
        <p14:creationId xmlns:p14="http://schemas.microsoft.com/office/powerpoint/2010/main" val="2494144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21BF2-8662-6B04-CB29-6AF21D377E31}"/>
              </a:ext>
            </a:extLst>
          </p:cNvPr>
          <p:cNvSpPr>
            <a:spLocks noGrp="1"/>
          </p:cNvSpPr>
          <p:nvPr>
            <p:ph type="title"/>
          </p:nvPr>
        </p:nvSpPr>
        <p:spPr/>
        <p:txBody>
          <a:bodyPr/>
          <a:lstStyle/>
          <a:p>
            <a:r>
              <a:rPr lang="en-US" dirty="0"/>
              <a:t>Document control</a:t>
            </a:r>
          </a:p>
        </p:txBody>
      </p:sp>
      <p:sp>
        <p:nvSpPr>
          <p:cNvPr id="3" name="Content Placeholder 2">
            <a:extLst>
              <a:ext uri="{FF2B5EF4-FFF2-40B4-BE49-F238E27FC236}">
                <a16:creationId xmlns:a16="http://schemas.microsoft.com/office/drawing/2014/main" id="{E4E95DBB-6EC2-B3C9-DC15-8BE2F017BBBB}"/>
              </a:ext>
            </a:extLst>
          </p:cNvPr>
          <p:cNvSpPr>
            <a:spLocks noGrp="1"/>
          </p:cNvSpPr>
          <p:nvPr>
            <p:ph idx="1"/>
          </p:nvPr>
        </p:nvSpPr>
        <p:spPr/>
        <p:txBody>
          <a:bodyPr/>
          <a:lstStyle/>
          <a:p>
            <a:r>
              <a:rPr lang="en-US" sz="1800" dirty="0"/>
              <a:t>DOE-STD-1112-2019 4.4(b)</a:t>
            </a:r>
          </a:p>
          <a:p>
            <a:pPr lvl="1"/>
            <a:r>
              <a:rPr lang="en-US" sz="1600" spc="-5" dirty="0">
                <a:effectLst/>
                <a:latin typeface="Calibri" panose="020F0502020204030204" pitchFamily="34" charset="0"/>
                <a:ea typeface="Calibri" panose="020F0502020204030204" pitchFamily="34" charset="0"/>
              </a:rPr>
              <a:t>All</a:t>
            </a:r>
            <a:r>
              <a:rPr lang="en-US" sz="1600" spc="-15"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documents</a:t>
            </a:r>
            <a:r>
              <a:rPr lang="en-US" sz="1600" spc="-25"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that</a:t>
            </a:r>
            <a:r>
              <a:rPr lang="en-US" sz="1600" spc="-1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form</a:t>
            </a:r>
            <a:r>
              <a:rPr lang="en-US" sz="1600" spc="-1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the</a:t>
            </a:r>
            <a:r>
              <a:rPr lang="en-US" sz="1600" spc="-1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quality</a:t>
            </a:r>
            <a:r>
              <a:rPr lang="en-US" sz="1600" spc="-2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assurance</a:t>
            </a:r>
            <a:r>
              <a:rPr lang="en-US" sz="1600" spc="-1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program</a:t>
            </a:r>
            <a:r>
              <a:rPr lang="en-US" sz="1600" spc="-1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shall</a:t>
            </a:r>
            <a:r>
              <a:rPr lang="en-US" sz="1600" spc="-15"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be</a:t>
            </a:r>
            <a:r>
              <a:rPr lang="en-US" sz="1600" spc="-1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controlled</a:t>
            </a:r>
            <a:r>
              <a:rPr lang="en-US" sz="1600" spc="-2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to</a:t>
            </a:r>
            <a:r>
              <a:rPr lang="en-US" sz="1600" spc="-2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ensure</a:t>
            </a:r>
            <a:r>
              <a:rPr lang="en-US" sz="1600" spc="-1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that the correct documents are being employed.</a:t>
            </a:r>
            <a:r>
              <a:rPr lang="en-US" sz="1600" spc="200" dirty="0">
                <a:effectLst/>
                <a:latin typeface="Calibri" panose="020F0502020204030204" pitchFamily="34" charset="0"/>
                <a:ea typeface="Calibri" panose="020F0502020204030204" pitchFamily="34" charset="0"/>
              </a:rPr>
              <a:t> </a:t>
            </a:r>
            <a:r>
              <a:rPr lang="en-US" sz="1600" spc="-5" dirty="0">
                <a:effectLst/>
                <a:latin typeface="Calibri" panose="020F0502020204030204" pitchFamily="34" charset="0"/>
                <a:ea typeface="Calibri" panose="020F0502020204030204" pitchFamily="34" charset="0"/>
              </a:rPr>
              <a:t>Documents shall be reviewed for accuracy and approved by authorized personnel in accordance with documented review </a:t>
            </a:r>
            <a:r>
              <a:rPr lang="en-US" sz="1600" spc="-10" dirty="0">
                <a:effectLst/>
                <a:latin typeface="Calibri" panose="020F0502020204030204" pitchFamily="34" charset="0"/>
                <a:ea typeface="Calibri" panose="020F0502020204030204" pitchFamily="34" charset="0"/>
              </a:rPr>
              <a:t>frequencies.</a:t>
            </a:r>
          </a:p>
          <a:p>
            <a:r>
              <a:rPr lang="en-US" sz="1800" dirty="0"/>
              <a:t>DOE-STD-1095-2025 4.5(b)</a:t>
            </a:r>
          </a:p>
          <a:p>
            <a:pPr lvl="1"/>
            <a:r>
              <a:rPr lang="en-US" sz="1600" dirty="0"/>
              <a:t>Documents required by the QAP shall be controlled to ensure that the correct and most current documents are being utilized. QA documents shall be reviewed for accuracy and approved by authorized personnel in accordance with documented internal review frequencies.</a:t>
            </a:r>
            <a:endParaRPr lang="en-US" sz="1800" spc="-10" dirty="0"/>
          </a:p>
          <a:p>
            <a:pPr lvl="1"/>
            <a:endParaRPr lang="en-US" sz="1800" spc="-10" dirty="0"/>
          </a:p>
          <a:p>
            <a:r>
              <a:rPr lang="en-US" sz="2000" spc="-10" dirty="0"/>
              <a:t>No required periodicity</a:t>
            </a:r>
          </a:p>
          <a:p>
            <a:r>
              <a:rPr lang="en-US" sz="2000" spc="-10" dirty="0"/>
              <a:t>Sites define the review frequency, then do it</a:t>
            </a:r>
          </a:p>
        </p:txBody>
      </p:sp>
      <p:sp>
        <p:nvSpPr>
          <p:cNvPr id="4" name="Slide Number Placeholder 3">
            <a:extLst>
              <a:ext uri="{FF2B5EF4-FFF2-40B4-BE49-F238E27FC236}">
                <a16:creationId xmlns:a16="http://schemas.microsoft.com/office/drawing/2014/main" id="{220AF07B-6DC7-D494-4BEB-9DD18714534F}"/>
              </a:ext>
            </a:extLst>
          </p:cNvPr>
          <p:cNvSpPr>
            <a:spLocks noGrp="1"/>
          </p:cNvSpPr>
          <p:nvPr>
            <p:ph type="sldNum" sz="quarter" idx="10"/>
          </p:nvPr>
        </p:nvSpPr>
        <p:spPr/>
        <p:txBody>
          <a:bodyPr/>
          <a:lstStyle/>
          <a:p>
            <a:fld id="{67C7B901-DD5A-4D63-983D-2E3EEDC6FDFD}" type="slidenum">
              <a:rPr lang="en-US" altLang="en-US" smtClean="0"/>
              <a:pPr/>
              <a:t>5</a:t>
            </a:fld>
            <a:endParaRPr lang="en-US" altLang="en-US" dirty="0"/>
          </a:p>
        </p:txBody>
      </p:sp>
    </p:spTree>
    <p:extLst>
      <p:ext uri="{BB962C8B-B14F-4D97-AF65-F5344CB8AC3E}">
        <p14:creationId xmlns:p14="http://schemas.microsoft.com/office/powerpoint/2010/main" val="279123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02AAE-163A-C8F1-CA8B-B53B1CCE691A}"/>
              </a:ext>
            </a:extLst>
          </p:cNvPr>
          <p:cNvSpPr>
            <a:spLocks noGrp="1"/>
          </p:cNvSpPr>
          <p:nvPr>
            <p:ph type="title"/>
          </p:nvPr>
        </p:nvSpPr>
        <p:spPr/>
        <p:txBody>
          <a:bodyPr/>
          <a:lstStyle/>
          <a:p>
            <a:r>
              <a:rPr lang="en-US" dirty="0"/>
              <a:t>DOE-STD-1112-2019 3.2(e)</a:t>
            </a:r>
            <a:br>
              <a:rPr lang="en-US" dirty="0"/>
            </a:br>
            <a:r>
              <a:rPr lang="en-US" dirty="0"/>
              <a:t>DOE-STD-1095-2025 3.2(e)</a:t>
            </a:r>
          </a:p>
        </p:txBody>
      </p:sp>
      <p:sp>
        <p:nvSpPr>
          <p:cNvPr id="3" name="Content Placeholder 2">
            <a:extLst>
              <a:ext uri="{FF2B5EF4-FFF2-40B4-BE49-F238E27FC236}">
                <a16:creationId xmlns:a16="http://schemas.microsoft.com/office/drawing/2014/main" id="{9785B04F-EB4C-A81F-72DE-9C90A052DFA6}"/>
              </a:ext>
            </a:extLst>
          </p:cNvPr>
          <p:cNvSpPr>
            <a:spLocks noGrp="1"/>
          </p:cNvSpPr>
          <p:nvPr>
            <p:ph idx="1"/>
          </p:nvPr>
        </p:nvSpPr>
        <p:spPr/>
        <p:txBody>
          <a:bodyPr/>
          <a:lstStyle/>
          <a:p>
            <a:endParaRPr lang="en-US" dirty="0"/>
          </a:p>
          <a:p>
            <a:r>
              <a:rPr lang="en-US" dirty="0"/>
              <a:t>The applicant shall review the performance testing data for potential improvements in the radiobioassay (or dosimetry) measurement system. </a:t>
            </a:r>
          </a:p>
          <a:p>
            <a:pPr lvl="1"/>
            <a:r>
              <a:rPr lang="en-US" dirty="0"/>
              <a:t>Management reviews</a:t>
            </a:r>
          </a:p>
          <a:p>
            <a:pPr lvl="1"/>
            <a:r>
              <a:rPr lang="en-US" dirty="0"/>
              <a:t>Trending over time</a:t>
            </a:r>
          </a:p>
          <a:p>
            <a:pPr lvl="1"/>
            <a:r>
              <a:rPr lang="en-US" dirty="0"/>
              <a:t>Collaboration between vendor users</a:t>
            </a:r>
          </a:p>
          <a:p>
            <a:pPr lvl="1"/>
            <a:endParaRPr lang="en-US" dirty="0"/>
          </a:p>
          <a:p>
            <a:endParaRPr lang="en-US" dirty="0"/>
          </a:p>
        </p:txBody>
      </p:sp>
      <p:sp>
        <p:nvSpPr>
          <p:cNvPr id="4" name="Slide Number Placeholder 3">
            <a:extLst>
              <a:ext uri="{FF2B5EF4-FFF2-40B4-BE49-F238E27FC236}">
                <a16:creationId xmlns:a16="http://schemas.microsoft.com/office/drawing/2014/main" id="{9187BB81-E145-1C7C-A064-0090C00A5553}"/>
              </a:ext>
            </a:extLst>
          </p:cNvPr>
          <p:cNvSpPr>
            <a:spLocks noGrp="1"/>
          </p:cNvSpPr>
          <p:nvPr>
            <p:ph type="sldNum" sz="quarter" idx="10"/>
          </p:nvPr>
        </p:nvSpPr>
        <p:spPr/>
        <p:txBody>
          <a:bodyPr/>
          <a:lstStyle/>
          <a:p>
            <a:fld id="{67C7B901-DD5A-4D63-983D-2E3EEDC6FDFD}" type="slidenum">
              <a:rPr lang="en-US" altLang="en-US" smtClean="0"/>
              <a:pPr/>
              <a:t>6</a:t>
            </a:fld>
            <a:endParaRPr lang="en-US" altLang="en-US" dirty="0"/>
          </a:p>
        </p:txBody>
      </p:sp>
    </p:spTree>
    <p:extLst>
      <p:ext uri="{BB962C8B-B14F-4D97-AF65-F5344CB8AC3E}">
        <p14:creationId xmlns:p14="http://schemas.microsoft.com/office/powerpoint/2010/main" val="810031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0C74B-AFEA-06FE-8291-C9DDC53D12F8}"/>
              </a:ext>
            </a:extLst>
          </p:cNvPr>
          <p:cNvSpPr>
            <a:spLocks noGrp="1"/>
          </p:cNvSpPr>
          <p:nvPr>
            <p:ph type="title"/>
          </p:nvPr>
        </p:nvSpPr>
        <p:spPr/>
        <p:txBody>
          <a:bodyPr/>
          <a:lstStyle/>
          <a:p>
            <a:r>
              <a:rPr lang="en-US" dirty="0"/>
              <a:t>Modifications to an Accredited Program</a:t>
            </a:r>
          </a:p>
        </p:txBody>
      </p:sp>
      <p:sp>
        <p:nvSpPr>
          <p:cNvPr id="3" name="Content Placeholder 2">
            <a:extLst>
              <a:ext uri="{FF2B5EF4-FFF2-40B4-BE49-F238E27FC236}">
                <a16:creationId xmlns:a16="http://schemas.microsoft.com/office/drawing/2014/main" id="{84C5A0CD-7DB2-3A0A-521A-297977800907}"/>
              </a:ext>
            </a:extLst>
          </p:cNvPr>
          <p:cNvSpPr>
            <a:spLocks noGrp="1"/>
          </p:cNvSpPr>
          <p:nvPr>
            <p:ph idx="1"/>
          </p:nvPr>
        </p:nvSpPr>
        <p:spPr/>
        <p:txBody>
          <a:bodyPr/>
          <a:lstStyle/>
          <a:p>
            <a:r>
              <a:rPr lang="en-US" dirty="0"/>
              <a:t>Actions to be taken</a:t>
            </a:r>
          </a:p>
          <a:p>
            <a:pPr lvl="1"/>
            <a:r>
              <a:rPr lang="en-US" dirty="0"/>
              <a:t>Routine maintenance, where the processes and quality control are formally documented in the program’s quality assurance manual or supporting documentation, is not considered a program modification (DOE-STD-1111-2018 5.4(b))</a:t>
            </a:r>
          </a:p>
          <a:p>
            <a:pPr lvl="1"/>
            <a:r>
              <a:rPr lang="en-US" dirty="0"/>
              <a:t>STM shall be notified whenever changes are made to key personnel, processes, procedures, equipment, facilities, software, or other systems that were listed in the application for accreditation (DOE-STD-1111-2018 5.4(a))</a:t>
            </a:r>
          </a:p>
          <a:p>
            <a:pPr lvl="1"/>
            <a:r>
              <a:rPr lang="en-US" dirty="0"/>
              <a:t>Formal request for Technical Equivalence</a:t>
            </a:r>
          </a:p>
          <a:p>
            <a:pPr lvl="1"/>
            <a:r>
              <a:rPr lang="en-US" dirty="0"/>
              <a:t>Formal request for Amendment</a:t>
            </a:r>
          </a:p>
          <a:p>
            <a:r>
              <a:rPr lang="en-US" dirty="0"/>
              <a:t>Call the STM to discuss and get started</a:t>
            </a:r>
          </a:p>
        </p:txBody>
      </p:sp>
      <p:sp>
        <p:nvSpPr>
          <p:cNvPr id="4" name="Slide Number Placeholder 3">
            <a:extLst>
              <a:ext uri="{FF2B5EF4-FFF2-40B4-BE49-F238E27FC236}">
                <a16:creationId xmlns:a16="http://schemas.microsoft.com/office/drawing/2014/main" id="{BA45E290-B1D0-3B02-5372-472C66DB0C8A}"/>
              </a:ext>
            </a:extLst>
          </p:cNvPr>
          <p:cNvSpPr>
            <a:spLocks noGrp="1"/>
          </p:cNvSpPr>
          <p:nvPr>
            <p:ph type="sldNum" sz="quarter" idx="10"/>
          </p:nvPr>
        </p:nvSpPr>
        <p:spPr/>
        <p:txBody>
          <a:bodyPr/>
          <a:lstStyle/>
          <a:p>
            <a:fld id="{67C7B901-DD5A-4D63-983D-2E3EEDC6FDFD}" type="slidenum">
              <a:rPr lang="en-US" altLang="en-US" smtClean="0"/>
              <a:pPr/>
              <a:t>7</a:t>
            </a:fld>
            <a:endParaRPr lang="en-US" altLang="en-US" dirty="0"/>
          </a:p>
        </p:txBody>
      </p:sp>
    </p:spTree>
    <p:extLst>
      <p:ext uri="{BB962C8B-B14F-4D97-AF65-F5344CB8AC3E}">
        <p14:creationId xmlns:p14="http://schemas.microsoft.com/office/powerpoint/2010/main" val="2953532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8F54F-A8D7-C4AC-888C-5590717D3734}"/>
              </a:ext>
            </a:extLst>
          </p:cNvPr>
          <p:cNvSpPr>
            <a:spLocks noGrp="1"/>
          </p:cNvSpPr>
          <p:nvPr>
            <p:ph type="title"/>
          </p:nvPr>
        </p:nvSpPr>
        <p:spPr/>
        <p:txBody>
          <a:bodyPr/>
          <a:lstStyle/>
          <a:p>
            <a:r>
              <a:rPr lang="en-US" dirty="0"/>
              <a:t>Technical Equivalence vs. Amendment</a:t>
            </a:r>
          </a:p>
        </p:txBody>
      </p:sp>
      <p:sp>
        <p:nvSpPr>
          <p:cNvPr id="3" name="Content Placeholder 2">
            <a:extLst>
              <a:ext uri="{FF2B5EF4-FFF2-40B4-BE49-F238E27FC236}">
                <a16:creationId xmlns:a16="http://schemas.microsoft.com/office/drawing/2014/main" id="{B72BA71E-EE71-7351-92C8-0E88E56DFBD3}"/>
              </a:ext>
            </a:extLst>
          </p:cNvPr>
          <p:cNvSpPr>
            <a:spLocks noGrp="1"/>
          </p:cNvSpPr>
          <p:nvPr>
            <p:ph idx="1"/>
          </p:nvPr>
        </p:nvSpPr>
        <p:spPr/>
        <p:txBody>
          <a:bodyPr/>
          <a:lstStyle/>
          <a:p>
            <a:r>
              <a:rPr lang="en-US" dirty="0"/>
              <a:t>TE – significant modifications to accredited program</a:t>
            </a:r>
          </a:p>
          <a:p>
            <a:pPr lvl="1"/>
            <a:r>
              <a:rPr lang="en-US" dirty="0"/>
              <a:t>Changes to algorithm, changes to critical software, etc.</a:t>
            </a:r>
          </a:p>
          <a:p>
            <a:r>
              <a:rPr lang="en-US" dirty="0"/>
              <a:t>Amendment – change to scope of accreditation, conditions of accreditation</a:t>
            </a:r>
          </a:p>
          <a:p>
            <a:pPr lvl="1"/>
            <a:r>
              <a:rPr lang="en-US" dirty="0"/>
              <a:t>New measurement processes, new categories, etc.</a:t>
            </a:r>
          </a:p>
          <a:p>
            <a:r>
              <a:rPr lang="en-US" dirty="0"/>
              <a:t>Both follow the same process</a:t>
            </a:r>
          </a:p>
          <a:p>
            <a:pPr lvl="1"/>
            <a:r>
              <a:rPr lang="en-US" dirty="0"/>
              <a:t>Documentation to support the request routed through DOE Field Office to the STM for review</a:t>
            </a:r>
          </a:p>
          <a:p>
            <a:pPr lvl="1"/>
            <a:r>
              <a:rPr lang="en-US" dirty="0"/>
              <a:t>DOELAP Administrator makes a final determination and notification. </a:t>
            </a:r>
          </a:p>
          <a:p>
            <a:pPr lvl="1"/>
            <a:r>
              <a:rPr lang="en-US" dirty="0"/>
              <a:t>The DOELAP STM or the DOELAP Administrator may require additional information or verifications to be performed before granting technical equivalence</a:t>
            </a:r>
          </a:p>
        </p:txBody>
      </p:sp>
      <p:sp>
        <p:nvSpPr>
          <p:cNvPr id="4" name="Slide Number Placeholder 3">
            <a:extLst>
              <a:ext uri="{FF2B5EF4-FFF2-40B4-BE49-F238E27FC236}">
                <a16:creationId xmlns:a16="http://schemas.microsoft.com/office/drawing/2014/main" id="{44A043CB-6ABF-F9CC-FB26-F47541230F83}"/>
              </a:ext>
            </a:extLst>
          </p:cNvPr>
          <p:cNvSpPr>
            <a:spLocks noGrp="1"/>
          </p:cNvSpPr>
          <p:nvPr>
            <p:ph type="sldNum" sz="quarter" idx="10"/>
          </p:nvPr>
        </p:nvSpPr>
        <p:spPr/>
        <p:txBody>
          <a:bodyPr/>
          <a:lstStyle/>
          <a:p>
            <a:fld id="{67C7B901-DD5A-4D63-983D-2E3EEDC6FDFD}" type="slidenum">
              <a:rPr lang="en-US" altLang="en-US" smtClean="0"/>
              <a:pPr/>
              <a:t>8</a:t>
            </a:fld>
            <a:endParaRPr lang="en-US" altLang="en-US" dirty="0"/>
          </a:p>
        </p:txBody>
      </p:sp>
    </p:spTree>
    <p:extLst>
      <p:ext uri="{BB962C8B-B14F-4D97-AF65-F5344CB8AC3E}">
        <p14:creationId xmlns:p14="http://schemas.microsoft.com/office/powerpoint/2010/main" val="283430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AB74C-0C2B-89BE-70B2-76A365B08A57}"/>
              </a:ext>
            </a:extLst>
          </p:cNvPr>
          <p:cNvSpPr>
            <a:spLocks noGrp="1"/>
          </p:cNvSpPr>
          <p:nvPr>
            <p:ph type="title"/>
          </p:nvPr>
        </p:nvSpPr>
        <p:spPr>
          <a:xfrm>
            <a:off x="76200" y="304800"/>
            <a:ext cx="8305800" cy="1143000"/>
          </a:xfrm>
        </p:spPr>
        <p:txBody>
          <a:bodyPr/>
          <a:lstStyle/>
          <a:p>
            <a:r>
              <a:rPr lang="en-US" dirty="0"/>
              <a:t>Redundant Measurement Capabilities (4.2.1)</a:t>
            </a:r>
          </a:p>
        </p:txBody>
      </p:sp>
      <p:sp>
        <p:nvSpPr>
          <p:cNvPr id="3" name="Content Placeholder 2">
            <a:extLst>
              <a:ext uri="{FF2B5EF4-FFF2-40B4-BE49-F238E27FC236}">
                <a16:creationId xmlns:a16="http://schemas.microsoft.com/office/drawing/2014/main" id="{1A13D2D2-B184-A007-C939-71FE393555CB}"/>
              </a:ext>
            </a:extLst>
          </p:cNvPr>
          <p:cNvSpPr>
            <a:spLocks noGrp="1"/>
          </p:cNvSpPr>
          <p:nvPr>
            <p:ph idx="1"/>
          </p:nvPr>
        </p:nvSpPr>
        <p:spPr/>
        <p:txBody>
          <a:bodyPr/>
          <a:lstStyle/>
          <a:p>
            <a:r>
              <a:rPr lang="en-US" dirty="0"/>
              <a:t>The DOE Standard requires programs to develop plans to address temporary and unexpected loss of capability to deliver DOELAP-accredited personnel dosimetry services. </a:t>
            </a:r>
          </a:p>
          <a:p>
            <a:r>
              <a:rPr lang="en-US" dirty="0"/>
              <a:t>This includes:</a:t>
            </a:r>
          </a:p>
          <a:p>
            <a:pPr lvl="1"/>
            <a:r>
              <a:rPr lang="en-US" dirty="0"/>
              <a:t>Reliance on external vendors;</a:t>
            </a:r>
          </a:p>
          <a:p>
            <a:pPr lvl="1"/>
            <a:r>
              <a:rPr lang="en-US" dirty="0"/>
              <a:t>On-site duplicate measuring systems; </a:t>
            </a:r>
          </a:p>
          <a:p>
            <a:pPr lvl="1"/>
            <a:r>
              <a:rPr lang="en-US" dirty="0"/>
              <a:t>Inter-site collaborations.</a:t>
            </a:r>
          </a:p>
          <a:p>
            <a:endParaRPr lang="en-US" dirty="0"/>
          </a:p>
        </p:txBody>
      </p:sp>
      <p:sp>
        <p:nvSpPr>
          <p:cNvPr id="4" name="Slide Number Placeholder 3">
            <a:extLst>
              <a:ext uri="{FF2B5EF4-FFF2-40B4-BE49-F238E27FC236}">
                <a16:creationId xmlns:a16="http://schemas.microsoft.com/office/drawing/2014/main" id="{675E61E3-6837-86D4-0E82-113F88BE598A}"/>
              </a:ext>
            </a:extLst>
          </p:cNvPr>
          <p:cNvSpPr>
            <a:spLocks noGrp="1"/>
          </p:cNvSpPr>
          <p:nvPr>
            <p:ph type="sldNum" sz="quarter" idx="10"/>
          </p:nvPr>
        </p:nvSpPr>
        <p:spPr/>
        <p:txBody>
          <a:bodyPr/>
          <a:lstStyle/>
          <a:p>
            <a:fld id="{67C7B901-DD5A-4D63-983D-2E3EEDC6FDFD}" type="slidenum">
              <a:rPr lang="en-US" altLang="en-US" smtClean="0"/>
              <a:pPr/>
              <a:t>9</a:t>
            </a:fld>
            <a:endParaRPr lang="en-US" altLang="en-US" dirty="0"/>
          </a:p>
        </p:txBody>
      </p:sp>
    </p:spTree>
    <p:extLst>
      <p:ext uri="{BB962C8B-B14F-4D97-AF65-F5344CB8AC3E}">
        <p14:creationId xmlns:p14="http://schemas.microsoft.com/office/powerpoint/2010/main" val="38269510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2828</TotalTime>
  <Words>1500</Words>
  <Application>Microsoft Office PowerPoint</Application>
  <PresentationFormat>On-screen Show (4:3)</PresentationFormat>
  <Paragraphs>153</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Berlin Sans FB</vt:lpstr>
      <vt:lpstr>Calibri</vt:lpstr>
      <vt:lpstr>Wingdings</vt:lpstr>
      <vt:lpstr>Adjacency</vt:lpstr>
      <vt:lpstr>DOELAP Webinar</vt:lpstr>
      <vt:lpstr>DOELAP Purpose</vt:lpstr>
      <vt:lpstr>DOELAP Process</vt:lpstr>
      <vt:lpstr>DOELAP Standards</vt:lpstr>
      <vt:lpstr>Document control</vt:lpstr>
      <vt:lpstr>DOE-STD-1112-2019 3.2(e) DOE-STD-1095-2025 3.2(e)</vt:lpstr>
      <vt:lpstr>Modifications to an Accredited Program</vt:lpstr>
      <vt:lpstr>Technical Equivalence vs. Amendment</vt:lpstr>
      <vt:lpstr>Redundant Measurement Capabilities (4.2.1)</vt:lpstr>
      <vt:lpstr>External Vendor Services (e.g., Landauer)</vt:lpstr>
      <vt:lpstr>Duplicate Measuring System (4.2.1(b))</vt:lpstr>
      <vt:lpstr>Inter-Site Processing (Site A to Site B) a couple of general scenarios</vt:lpstr>
      <vt:lpstr>Inter-Site Processing (Site A to Site B)</vt:lpstr>
      <vt:lpstr>Guidance for Sites and Assessors</vt:lpstr>
      <vt:lpstr>Continuity of Operations Radiobioassay</vt:lpstr>
      <vt:lpstr>Continuity…for the near term</vt:lpstr>
      <vt:lpstr>Common questions</vt:lpstr>
      <vt:lpstr>Common questions</vt:lpstr>
      <vt:lpstr>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Bohrer, Steven E</dc:creator>
  <cp:lastModifiedBy>Bohrer, Steven E</cp:lastModifiedBy>
  <cp:revision>35</cp:revision>
  <dcterms:created xsi:type="dcterms:W3CDTF">2016-02-02T18:49:29Z</dcterms:created>
  <dcterms:modified xsi:type="dcterms:W3CDTF">2026-01-22T17:48:51Z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